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95"/>
  </p:notesMasterIdLst>
  <p:sldIdLst>
    <p:sldId id="256" r:id="rId3"/>
    <p:sldId id="257" r:id="rId4"/>
    <p:sldId id="286" r:id="rId5"/>
    <p:sldId id="287" r:id="rId6"/>
    <p:sldId id="288" r:id="rId7"/>
    <p:sldId id="289" r:id="rId8"/>
    <p:sldId id="291" r:id="rId9"/>
    <p:sldId id="292" r:id="rId10"/>
    <p:sldId id="293" r:id="rId11"/>
    <p:sldId id="294" r:id="rId12"/>
    <p:sldId id="296" r:id="rId13"/>
    <p:sldId id="297" r:id="rId14"/>
    <p:sldId id="298" r:id="rId15"/>
    <p:sldId id="285" r:id="rId16"/>
    <p:sldId id="290"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295" r:id="rId31"/>
    <p:sldId id="313" r:id="rId32"/>
    <p:sldId id="314" r:id="rId33"/>
    <p:sldId id="315" r:id="rId34"/>
    <p:sldId id="316" r:id="rId35"/>
    <p:sldId id="317" r:id="rId36"/>
    <p:sldId id="318" r:id="rId37"/>
    <p:sldId id="319" r:id="rId38"/>
    <p:sldId id="320" r:id="rId39"/>
    <p:sldId id="321" r:id="rId40"/>
    <p:sldId id="322" r:id="rId41"/>
    <p:sldId id="312" r:id="rId42"/>
    <p:sldId id="323" r:id="rId43"/>
    <p:sldId id="325" r:id="rId44"/>
    <p:sldId id="326" r:id="rId45"/>
    <p:sldId id="327" r:id="rId46"/>
    <p:sldId id="328" r:id="rId47"/>
    <p:sldId id="329" r:id="rId48"/>
    <p:sldId id="330" r:id="rId49"/>
    <p:sldId id="331" r:id="rId50"/>
    <p:sldId id="332" r:id="rId51"/>
    <p:sldId id="333" r:id="rId52"/>
    <p:sldId id="334" r:id="rId53"/>
    <p:sldId id="335" r:id="rId54"/>
    <p:sldId id="324"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36" r:id="rId72"/>
    <p:sldId id="367" r:id="rId73"/>
    <p:sldId id="368" r:id="rId74"/>
    <p:sldId id="369" r:id="rId75"/>
    <p:sldId id="370" r:id="rId76"/>
    <p:sldId id="371" r:id="rId77"/>
    <p:sldId id="372" r:id="rId78"/>
    <p:sldId id="373" r:id="rId79"/>
    <p:sldId id="374" r:id="rId80"/>
    <p:sldId id="375" r:id="rId81"/>
    <p:sldId id="376" r:id="rId82"/>
    <p:sldId id="354" r:id="rId83"/>
    <p:sldId id="408" r:id="rId84"/>
    <p:sldId id="409" r:id="rId85"/>
    <p:sldId id="410" r:id="rId86"/>
    <p:sldId id="411" r:id="rId87"/>
    <p:sldId id="412" r:id="rId88"/>
    <p:sldId id="413" r:id="rId89"/>
    <p:sldId id="414" r:id="rId90"/>
    <p:sldId id="415" r:id="rId91"/>
    <p:sldId id="416" r:id="rId92"/>
    <p:sldId id="417" r:id="rId93"/>
    <p:sldId id="418" r:id="rId94"/>
    <p:sldId id="355" r:id="rId95"/>
    <p:sldId id="377" r:id="rId96"/>
    <p:sldId id="395" r:id="rId97"/>
    <p:sldId id="396" r:id="rId98"/>
    <p:sldId id="397" r:id="rId99"/>
    <p:sldId id="399" r:id="rId100"/>
    <p:sldId id="398" r:id="rId101"/>
    <p:sldId id="400" r:id="rId102"/>
    <p:sldId id="401" r:id="rId103"/>
    <p:sldId id="402" r:id="rId104"/>
    <p:sldId id="403" r:id="rId105"/>
    <p:sldId id="404" r:id="rId106"/>
    <p:sldId id="405" r:id="rId107"/>
    <p:sldId id="406" r:id="rId108"/>
    <p:sldId id="407" r:id="rId109"/>
    <p:sldId id="356" r:id="rId110"/>
    <p:sldId id="394" r:id="rId111"/>
    <p:sldId id="378" r:id="rId112"/>
    <p:sldId id="379" r:id="rId113"/>
    <p:sldId id="380" r:id="rId114"/>
    <p:sldId id="381" r:id="rId115"/>
    <p:sldId id="382" r:id="rId116"/>
    <p:sldId id="383" r:id="rId117"/>
    <p:sldId id="384" r:id="rId118"/>
    <p:sldId id="385" r:id="rId119"/>
    <p:sldId id="386" r:id="rId120"/>
    <p:sldId id="387" r:id="rId121"/>
    <p:sldId id="388" r:id="rId122"/>
    <p:sldId id="389" r:id="rId123"/>
    <p:sldId id="390" r:id="rId124"/>
    <p:sldId id="391" r:id="rId125"/>
    <p:sldId id="392" r:id="rId126"/>
    <p:sldId id="393" r:id="rId127"/>
    <p:sldId id="357" r:id="rId128"/>
    <p:sldId id="434" r:id="rId129"/>
    <p:sldId id="435" r:id="rId130"/>
    <p:sldId id="436" r:id="rId131"/>
    <p:sldId id="437" r:id="rId132"/>
    <p:sldId id="438" r:id="rId133"/>
    <p:sldId id="439" r:id="rId134"/>
    <p:sldId id="440" r:id="rId135"/>
    <p:sldId id="441" r:id="rId136"/>
    <p:sldId id="442" r:id="rId137"/>
    <p:sldId id="443" r:id="rId138"/>
    <p:sldId id="444" r:id="rId139"/>
    <p:sldId id="445" r:id="rId140"/>
    <p:sldId id="358" r:id="rId141"/>
    <p:sldId id="453" r:id="rId142"/>
    <p:sldId id="454" r:id="rId143"/>
    <p:sldId id="455" r:id="rId144"/>
    <p:sldId id="456" r:id="rId145"/>
    <p:sldId id="457" r:id="rId146"/>
    <p:sldId id="458" r:id="rId147"/>
    <p:sldId id="459" r:id="rId148"/>
    <p:sldId id="460" r:id="rId149"/>
    <p:sldId id="461" r:id="rId150"/>
    <p:sldId id="462" r:id="rId151"/>
    <p:sldId id="463" r:id="rId152"/>
    <p:sldId id="359" r:id="rId153"/>
    <p:sldId id="464" r:id="rId154"/>
    <p:sldId id="465" r:id="rId155"/>
    <p:sldId id="466" r:id="rId156"/>
    <p:sldId id="467" r:id="rId157"/>
    <p:sldId id="468" r:id="rId158"/>
    <p:sldId id="469" r:id="rId159"/>
    <p:sldId id="470" r:id="rId160"/>
    <p:sldId id="471" r:id="rId161"/>
    <p:sldId id="472" r:id="rId162"/>
    <p:sldId id="473" r:id="rId163"/>
    <p:sldId id="474" r:id="rId164"/>
    <p:sldId id="360" r:id="rId165"/>
    <p:sldId id="422" r:id="rId166"/>
    <p:sldId id="419" r:id="rId167"/>
    <p:sldId id="420" r:id="rId168"/>
    <p:sldId id="423" r:id="rId169"/>
    <p:sldId id="421" r:id="rId170"/>
    <p:sldId id="424" r:id="rId171"/>
    <p:sldId id="425" r:id="rId172"/>
    <p:sldId id="427" r:id="rId173"/>
    <p:sldId id="361" r:id="rId174"/>
    <p:sldId id="426" r:id="rId175"/>
    <p:sldId id="428" r:id="rId176"/>
    <p:sldId id="429" r:id="rId177"/>
    <p:sldId id="430" r:id="rId178"/>
    <p:sldId id="431" r:id="rId179"/>
    <p:sldId id="432" r:id="rId180"/>
    <p:sldId id="433" r:id="rId181"/>
    <p:sldId id="362" r:id="rId182"/>
    <p:sldId id="363" r:id="rId183"/>
    <p:sldId id="364" r:id="rId184"/>
    <p:sldId id="365" r:id="rId185"/>
    <p:sldId id="446" r:id="rId186"/>
    <p:sldId id="447" r:id="rId187"/>
    <p:sldId id="448" r:id="rId188"/>
    <p:sldId id="449" r:id="rId189"/>
    <p:sldId id="450" r:id="rId190"/>
    <p:sldId id="451" r:id="rId191"/>
    <p:sldId id="452" r:id="rId192"/>
    <p:sldId id="366" r:id="rId193"/>
    <p:sldId id="353" r:id="rId194"/>
  </p:sldIdLst>
  <p:sldSz cx="9144000" cy="6858000" type="screen4x3"/>
  <p:notesSz cx="6858000" cy="9144000"/>
  <p:embeddedFontLst>
    <p:embeddedFont>
      <p:font typeface="Calibri" panose="020F0502020204030204" pitchFamily="34" charset="0"/>
      <p:regular r:id="rId196"/>
      <p:bold r:id="rId197"/>
      <p:italic r:id="rId198"/>
      <p:boldItalic r:id="rId1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0" roundtripDataSignature="AMtx7mgdwha1DXh13JkAsd7RYtQbsz3F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6390FB-4590-4AD1-B7F3-0478CE26943B}">
  <a:tblStyle styleId="{B96390FB-4590-4AD1-B7F3-0478CE2694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79777" autoAdjust="0"/>
  </p:normalViewPr>
  <p:slideViewPr>
    <p:cSldViewPr snapToGrid="0">
      <p:cViewPr varScale="1">
        <p:scale>
          <a:sx n="57" d="100"/>
          <a:sy n="57" d="100"/>
        </p:scale>
        <p:origin x="1056" y="78"/>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96" Type="http://schemas.openxmlformats.org/officeDocument/2006/relationships/font" Target="fonts/font1.fntdata"/><Relationship Id="rId200" Type="http://customschemas.google.com/relationships/presentationmetadata" Target="meta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font" Target="fonts/font2.fntdata"/><Relationship Id="rId201"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font" Target="fonts/font3.fntdata"/><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font" Target="fonts/font4.fntdata"/><Relationship Id="rId203"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notesMaster" Target="notesMasters/notesMaster1.xml"/><Relationship Id="rId190" Type="http://schemas.openxmlformats.org/officeDocument/2006/relationships/slide" Target="slides/slide188.xml"/><Relationship Id="rId204"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docs.python.org/fr/3/glossary.html"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python.org/fr/3/library/functions.html#open"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 name="Google Shape;3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34" name="Google Shape;34;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1136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1489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06687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94088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2856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7220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921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324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4916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8491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10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6168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66610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93893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9928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9495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4287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7364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0883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4990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9354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83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5044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5220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1816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13028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30535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13070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1905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7280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5067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8055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055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74072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3656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9360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570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753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256764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2536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2069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61778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8708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543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0712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8209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5638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40865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7253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95686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35511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5062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981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8307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06931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85778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866000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7081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329912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52553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26467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063807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Dans ce dernier cas, le mot-clé global a forcé la variable x à être globale plutôt que locale au sein de la fonction.</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8210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41959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4512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5701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51117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628957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62974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694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22652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105349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2794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8110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15153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6079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Python reconnaît certains types de variable automatiquement (entier, </a:t>
            </a:r>
            <a:r>
              <a:rPr lang="fr-FR" sz="1800" b="0" i="1" u="none" strike="noStrike" cap="none" dirty="0" err="1">
                <a:solidFill>
                  <a:srgbClr val="000000"/>
                </a:solidFill>
                <a:effectLst/>
                <a:latin typeface="Arial"/>
                <a:ea typeface="Arial"/>
                <a:cs typeface="Arial"/>
                <a:sym typeface="Arial"/>
              </a:rPr>
              <a:t>float</a:t>
            </a:r>
            <a:r>
              <a:rPr lang="fr-FR" sz="1800" b="0" i="0" u="none" strike="noStrike" cap="none" dirty="0">
                <a:solidFill>
                  <a:srgbClr val="000000"/>
                </a:solidFill>
                <a:effectLst/>
                <a:latin typeface="Arial"/>
                <a:ea typeface="Arial"/>
                <a:cs typeface="Arial"/>
                <a:sym typeface="Arial"/>
              </a:rPr>
              <a:t>). Par contre, pour une chaîne de caractères, il faut l'entourer de guillemets (doubles, simples, voire trois guillemets successifs doubles ou simples) afin d'indiquer à Python le début et la fin de la chaîne de caractères.</a:t>
            </a:r>
          </a:p>
          <a:p>
            <a:r>
              <a:rPr lang="fr-FR" sz="1800" b="0" i="0" u="none" strike="noStrike" cap="none" dirty="0">
                <a:solidFill>
                  <a:srgbClr val="000000"/>
                </a:solidFill>
                <a:effectLst/>
                <a:latin typeface="Arial"/>
                <a:ea typeface="Arial"/>
                <a:cs typeface="Arial"/>
                <a:sym typeface="Arial"/>
              </a:rPr>
              <a:t>Dans l'interpréteur, l'affichage direct du contenu d'une chaîne de caractères se fait avec des guillemets simples, quel que soit le type de guillemets utilisé pour définir la chaîne de caractères.</a:t>
            </a:r>
          </a:p>
          <a:p>
            <a:r>
              <a:rPr lang="fr-FR" sz="1800" b="0" i="0" u="none" strike="noStrike" cap="none" dirty="0">
                <a:solidFill>
                  <a:srgbClr val="000000"/>
                </a:solidFill>
                <a:effectLst/>
                <a:latin typeface="Arial"/>
                <a:ea typeface="Arial"/>
                <a:cs typeface="Arial"/>
                <a:sym typeface="Arial"/>
              </a:rPr>
              <a:t>En Python, comme dans la plupart des langages de programmation, c'est le point qui est utilisé comme séparateur décimal. Ainsi, 3.14 est un nombre reconnu comme un </a:t>
            </a:r>
            <a:r>
              <a:rPr lang="fr-FR" sz="1800" b="0" i="1" u="none" strike="noStrike" cap="none" dirty="0" err="1">
                <a:solidFill>
                  <a:srgbClr val="000000"/>
                </a:solidFill>
                <a:effectLst/>
                <a:latin typeface="Arial"/>
                <a:ea typeface="Arial"/>
                <a:cs typeface="Arial"/>
                <a:sym typeface="Arial"/>
              </a:rPr>
              <a:t>float</a:t>
            </a:r>
            <a:r>
              <a:rPr lang="fr-FR" sz="1800" b="0" i="0" u="none" strike="noStrike" cap="none" dirty="0">
                <a:solidFill>
                  <a:srgbClr val="000000"/>
                </a:solidFill>
                <a:effectLst/>
                <a:latin typeface="Arial"/>
                <a:ea typeface="Arial"/>
                <a:cs typeface="Arial"/>
                <a:sym typeface="Arial"/>
              </a:rPr>
              <a:t> en Python alors que ce n'est pas le cas de 3,14.</a:t>
            </a:r>
          </a:p>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251326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571395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Pratiquement, nous avons déjà croisé les tuples avec la fonction </a:t>
            </a:r>
            <a:r>
              <a:rPr lang="fr-FR" dirty="0" err="1"/>
              <a:t>enumerate</a:t>
            </a:r>
            <a:r>
              <a:rPr lang="fr-FR" dirty="0"/>
              <a:t>()</a:t>
            </a:r>
            <a:r>
              <a:rPr lang="fr-FR" sz="1800" b="0" i="0" u="none" strike="noStrike" cap="none" dirty="0">
                <a:solidFill>
                  <a:srgbClr val="000000"/>
                </a:solidFill>
                <a:effectLst/>
                <a:latin typeface="Arial"/>
                <a:ea typeface="Arial"/>
                <a:cs typeface="Arial"/>
                <a:sym typeface="Arial"/>
              </a:rPr>
              <a:t> dans le chapitre 5 </a:t>
            </a:r>
            <a:r>
              <a:rPr lang="fr-FR" sz="1800" b="0" i="1" u="none" strike="noStrike" cap="none" dirty="0">
                <a:solidFill>
                  <a:srgbClr val="000000"/>
                </a:solidFill>
                <a:effectLst/>
                <a:latin typeface="Arial"/>
                <a:ea typeface="Arial"/>
                <a:cs typeface="Arial"/>
                <a:sym typeface="Arial"/>
              </a:rPr>
              <a:t>Boucles et comparaisons</a:t>
            </a:r>
            <a:r>
              <a:rPr lang="fr-FR" sz="1800" b="0" i="0" u="none" strike="noStrike" cap="none" dirty="0">
                <a:solidFill>
                  <a:srgbClr val="000000"/>
                </a:solidFill>
                <a:effectLst/>
                <a:latin typeface="Arial"/>
                <a:ea typeface="Arial"/>
                <a:cs typeface="Arial"/>
                <a:sym typeface="Arial"/>
              </a:rPr>
              <a:t> qui renvoie l'indice de l'élément et l'élément d'une liste, ainsi dans le chapitre 9 </a:t>
            </a:r>
            <a:r>
              <a:rPr lang="fr-FR" sz="1800" b="0" i="1" u="none" strike="noStrike" cap="none" dirty="0">
                <a:solidFill>
                  <a:srgbClr val="000000"/>
                </a:solidFill>
                <a:effectLst/>
                <a:latin typeface="Arial"/>
                <a:ea typeface="Arial"/>
                <a:cs typeface="Arial"/>
                <a:sym typeface="Arial"/>
              </a:rPr>
              <a:t>Fonctions</a:t>
            </a:r>
            <a:r>
              <a:rPr lang="fr-FR" sz="1800" b="0" i="0" u="none" strike="noStrike" cap="none" dirty="0">
                <a:solidFill>
                  <a:srgbClr val="000000"/>
                </a:solidFill>
                <a:effectLst/>
                <a:latin typeface="Arial"/>
                <a:ea typeface="Arial"/>
                <a:cs typeface="Arial"/>
                <a:sym typeface="Arial"/>
              </a:rPr>
              <a:t> lorsqu'on voulait qu'une fonction renvoie plusieurs valeurs (par exemple dans l'instruction </a:t>
            </a:r>
            <a:r>
              <a:rPr lang="fr-FR" dirty="0"/>
              <a:t>return </a:t>
            </a:r>
            <a:r>
              <a:rPr lang="fr-FR" dirty="0" err="1"/>
              <a:t>x,y</a:t>
            </a:r>
            <a:r>
              <a:rPr lang="fr-FR" sz="1800" b="0" i="0" u="none" strike="noStrike" cap="none" dirty="0">
                <a:solidFill>
                  <a:srgbClr val="000000"/>
                </a:solidFill>
                <a:effectLst/>
                <a:latin typeface="Arial"/>
                <a:ea typeface="Arial"/>
                <a:cs typeface="Arial"/>
                <a:sym typeface="Arial"/>
              </a:rPr>
              <a:t>, le couple </a:t>
            </a:r>
            <a:r>
              <a:rPr lang="fr-FR" dirty="0" err="1"/>
              <a:t>x,y</a:t>
            </a:r>
            <a:r>
              <a:rPr lang="fr-FR" sz="1800" b="0" i="0" u="none" strike="noStrike" cap="none" dirty="0">
                <a:solidFill>
                  <a:srgbClr val="000000"/>
                </a:solidFill>
                <a:effectLst/>
                <a:latin typeface="Arial"/>
                <a:ea typeface="Arial"/>
                <a:cs typeface="Arial"/>
                <a:sym typeface="Arial"/>
              </a:rPr>
              <a:t> est un tuple). Cela revenait à faire une affectation multiple du type </a:t>
            </a:r>
            <a:r>
              <a:rPr lang="fr-FR" dirty="0"/>
              <a:t>x, y = 1, 2</a:t>
            </a:r>
            <a:r>
              <a:rPr lang="fr-FR" sz="1800" b="0" i="0" u="none" strike="noStrike" cap="none" dirty="0">
                <a:solidFill>
                  <a:srgbClr val="000000"/>
                </a:solidFill>
                <a:effectLst/>
                <a:latin typeface="Arial"/>
                <a:ea typeface="Arial"/>
                <a:cs typeface="Arial"/>
                <a:sym typeface="Arial"/>
              </a:rPr>
              <a:t>.</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07737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32424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966145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La première fois qu'un module est importé, Python crée un répertoire nommé </a:t>
            </a:r>
            <a:r>
              <a:rPr lang="fr-FR" dirty="0"/>
              <a:t>__</a:t>
            </a:r>
            <a:r>
              <a:rPr lang="fr-FR" dirty="0" err="1"/>
              <a:t>pycache</a:t>
            </a:r>
            <a:r>
              <a:rPr lang="fr-FR" dirty="0"/>
              <a:t>__</a:t>
            </a:r>
            <a:r>
              <a:rPr lang="fr-FR" sz="1800" b="0" i="0" u="none" strike="noStrike" cap="none" dirty="0">
                <a:solidFill>
                  <a:srgbClr val="000000"/>
                </a:solidFill>
                <a:effectLst/>
                <a:latin typeface="Arial"/>
                <a:ea typeface="Arial"/>
                <a:cs typeface="Arial"/>
                <a:sym typeface="Arial"/>
              </a:rPr>
              <a:t> contenant un fichier avec une extension </a:t>
            </a:r>
            <a:r>
              <a:rPr lang="fr-FR" dirty="0"/>
              <a:t>.</a:t>
            </a:r>
            <a:r>
              <a:rPr lang="fr-FR" dirty="0" err="1"/>
              <a:t>pyc</a:t>
            </a:r>
            <a:r>
              <a:rPr lang="fr-FR" sz="1800" b="0" i="0" u="none" strike="noStrike" cap="none" dirty="0">
                <a:solidFill>
                  <a:srgbClr val="000000"/>
                </a:solidFill>
                <a:effectLst/>
                <a:latin typeface="Arial"/>
                <a:ea typeface="Arial"/>
                <a:cs typeface="Arial"/>
                <a:sym typeface="Arial"/>
              </a:rPr>
              <a:t> qui contient le </a:t>
            </a:r>
            <a:r>
              <a:rPr lang="fr-FR" sz="1800" b="0" i="0" u="none" strike="noStrike" cap="none" dirty="0" err="1">
                <a:solidFill>
                  <a:srgbClr val="000000"/>
                </a:solidFill>
                <a:effectLst/>
                <a:latin typeface="Arial"/>
                <a:ea typeface="Arial"/>
                <a:cs typeface="Arial"/>
                <a:sym typeface="Arial"/>
                <a:hlinkClick r:id="rId3"/>
              </a:rPr>
              <a:t>bytecode</a:t>
            </a:r>
            <a:r>
              <a:rPr lang="fr-FR" sz="1800" b="0" i="0" u="none" strike="noStrike" cap="none" dirty="0">
                <a:solidFill>
                  <a:srgbClr val="000000"/>
                </a:solidFill>
                <a:effectLst/>
                <a:latin typeface="Arial"/>
                <a:ea typeface="Arial"/>
                <a:cs typeface="Arial"/>
                <a:sym typeface="Arial"/>
              </a:rPr>
              <a:t>, c'est-à-dire le code précompilé du module.</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82807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27494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9520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09728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7989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Au delà de la commodité de pouvoir utiliser votre script en tant que programme ou en tant que module, cela présente l'avantage de bien voir où se situe le programme</a:t>
            </a:r>
          </a:p>
          <a:p>
            <a:r>
              <a:rPr lang="fr-FR" sz="1800" b="0" i="0" u="none" strike="noStrike" cap="none" dirty="0">
                <a:solidFill>
                  <a:srgbClr val="000000"/>
                </a:solidFill>
                <a:effectLst/>
                <a:latin typeface="Arial"/>
                <a:ea typeface="Arial"/>
                <a:cs typeface="Arial"/>
                <a:sym typeface="Arial"/>
              </a:rPr>
              <a:t>principal quand on lit le code. </a:t>
            </a:r>
          </a:p>
          <a:p>
            <a:r>
              <a:rPr lang="fr-FR" sz="1800" b="0" i="0" u="none" strike="noStrike" cap="none" dirty="0">
                <a:solidFill>
                  <a:srgbClr val="000000"/>
                </a:solidFill>
                <a:effectLst/>
                <a:latin typeface="Arial"/>
                <a:ea typeface="Arial"/>
                <a:cs typeface="Arial"/>
                <a:sym typeface="Arial"/>
              </a:rPr>
              <a:t>Ainsi, plus besoin d'ajouter un commentaire </a:t>
            </a:r>
            <a:r>
              <a:rPr lang="fr-FR" dirty="0"/>
              <a:t># programme principal</a:t>
            </a:r>
            <a:r>
              <a:rPr lang="fr-FR" sz="1800" b="0" i="0" u="none" strike="noStrike" cap="none" dirty="0">
                <a:solidFill>
                  <a:srgbClr val="000000"/>
                </a:solidFill>
                <a:effectLst/>
                <a:latin typeface="Arial"/>
                <a:ea typeface="Arial"/>
                <a:cs typeface="Arial"/>
                <a:sym typeface="Arial"/>
              </a:rPr>
              <a:t>.</a:t>
            </a:r>
          </a:p>
          <a:p>
            <a:r>
              <a:rPr lang="fr-FR" sz="1800" b="0" i="0" u="none" strike="noStrike" cap="none" dirty="0">
                <a:solidFill>
                  <a:srgbClr val="000000"/>
                </a:solidFill>
                <a:effectLst/>
                <a:latin typeface="Arial"/>
                <a:ea typeface="Arial"/>
                <a:cs typeface="Arial"/>
                <a:sym typeface="Arial"/>
              </a:rPr>
              <a:t> L'utilisation de la ligne </a:t>
            </a:r>
            <a:r>
              <a:rPr lang="fr-FR" dirty="0"/>
              <a:t>if __</a:t>
            </a:r>
            <a:r>
              <a:rPr lang="fr-FR" dirty="0" err="1"/>
              <a:t>name</a:t>
            </a:r>
            <a:r>
              <a:rPr lang="fr-FR" dirty="0"/>
              <a:t>__ == "__main__":</a:t>
            </a:r>
            <a:r>
              <a:rPr lang="fr-FR" sz="1800" b="0" i="0" u="none" strike="noStrike" cap="none" dirty="0">
                <a:solidFill>
                  <a:srgbClr val="000000"/>
                </a:solidFill>
                <a:effectLst/>
                <a:latin typeface="Arial"/>
                <a:ea typeface="Arial"/>
                <a:cs typeface="Arial"/>
                <a:sym typeface="Arial"/>
              </a:rPr>
              <a:t> est une bonne pratique que nous vous recommandons !</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943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77774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08675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46720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86375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78657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Il est également possible de vérifier qu'une instance est bien issue d'une classe donnée avec la fonction </a:t>
            </a:r>
            <a:r>
              <a:rPr lang="fr-FR" dirty="0" err="1"/>
              <a:t>isinstance</a:t>
            </a:r>
            <a:r>
              <a:rPr lang="fr-FR" dirty="0"/>
              <a:t>()</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51142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507729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29726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0" i="0" u="none" strike="noStrike" cap="none" dirty="0">
                <a:solidFill>
                  <a:srgbClr val="000000"/>
                </a:solidFill>
                <a:effectLst/>
                <a:latin typeface="Arial"/>
                <a:ea typeface="Arial"/>
                <a:cs typeface="Arial"/>
                <a:sym typeface="Arial"/>
              </a:rPr>
              <a:t>Même si on peut retrouver un attribut de classe avec une syntaxe </a:t>
            </a:r>
            <a:r>
              <a:rPr lang="fr-FR" dirty="0" err="1"/>
              <a:t>instance.attribut</a:t>
            </a:r>
            <a:r>
              <a:rPr lang="fr-FR" sz="1800" b="0" i="0" u="none" strike="noStrike" cap="none" dirty="0">
                <a:solidFill>
                  <a:srgbClr val="000000"/>
                </a:solidFill>
                <a:effectLst/>
                <a:latin typeface="Arial"/>
                <a:ea typeface="Arial"/>
                <a:cs typeface="Arial"/>
                <a:sym typeface="Arial"/>
              </a:rPr>
              <a:t>, un tel attribut ne peut pas être modifié avec une syntaxe</a:t>
            </a:r>
            <a:br>
              <a:rPr lang="fr-FR" dirty="0"/>
            </a:br>
            <a:r>
              <a:rPr lang="fr-FR" dirty="0" err="1"/>
              <a:t>instance.attribut</a:t>
            </a:r>
            <a:r>
              <a:rPr lang="fr-FR" dirty="0"/>
              <a:t> = </a:t>
            </a:r>
            <a:r>
              <a:rPr lang="fr-FR" dirty="0" err="1"/>
              <a:t>nouvelle_valeur</a:t>
            </a:r>
            <a:r>
              <a:rPr lang="fr-FR" sz="1800" b="0" i="0" u="none" strike="noStrike" cap="none" dirty="0">
                <a:solidFill>
                  <a:srgbClr val="000000"/>
                </a:solidFill>
                <a:effectLst/>
                <a:latin typeface="Arial"/>
                <a:ea typeface="Arial"/>
                <a:cs typeface="Arial"/>
                <a:sym typeface="Arial"/>
              </a:rPr>
              <a:t> (voir la rubrique </a:t>
            </a:r>
            <a:r>
              <a:rPr lang="fr-FR" sz="1800" b="0" i="1" u="none" strike="noStrike" cap="none" dirty="0">
                <a:solidFill>
                  <a:srgbClr val="000000"/>
                </a:solidFill>
                <a:effectLst/>
                <a:latin typeface="Arial"/>
                <a:ea typeface="Arial"/>
                <a:cs typeface="Arial"/>
                <a:sym typeface="Arial"/>
              </a:rPr>
              <a:t>Différence entre les attributs de classe et d'instance</a:t>
            </a:r>
            <a:r>
              <a:rPr lang="fr-FR" sz="1800" b="0" i="0" u="none" strike="noStrike" cap="none" dirty="0">
                <a:solidFill>
                  <a:srgbClr val="000000"/>
                </a:solidFill>
                <a:effectLst/>
                <a:latin typeface="Arial"/>
                <a:ea typeface="Arial"/>
                <a:cs typeface="Arial"/>
                <a:sym typeface="Arial"/>
              </a:rPr>
              <a:t>).</a:t>
            </a:r>
            <a:endParaRPr lang="fr-FR" dirty="0"/>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249394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96113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071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58066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32935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37592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10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009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110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314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503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307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384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3666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1" u="none" strike="noStrike" cap="none" dirty="0">
                <a:solidFill>
                  <a:srgbClr val="000000"/>
                </a:solidFill>
                <a:effectLst/>
                <a:latin typeface="Arial"/>
                <a:ea typeface="Arial"/>
                <a:cs typeface="Arial"/>
                <a:sym typeface="Arial"/>
              </a:rPr>
              <a:t>Conseil</a:t>
            </a:r>
            <a:r>
              <a:rPr lang="fr-FR" sz="1800" b="0" i="0" u="none" strike="noStrike" cap="none" dirty="0">
                <a:solidFill>
                  <a:srgbClr val="000000"/>
                </a:solidFill>
                <a:effectLst/>
                <a:latin typeface="Arial"/>
                <a:ea typeface="Arial"/>
                <a:cs typeface="Arial"/>
                <a:sym typeface="Arial"/>
              </a:rPr>
              <a:t> : utilisez l'interpréteur Python pour cet exercice.</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770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1" u="none" strike="noStrike" cap="none" dirty="0">
                <a:solidFill>
                  <a:srgbClr val="000000"/>
                </a:solidFill>
                <a:effectLst/>
                <a:latin typeface="Arial"/>
                <a:ea typeface="Arial"/>
                <a:cs typeface="Arial"/>
                <a:sym typeface="Arial"/>
              </a:rPr>
              <a:t>Conseil</a:t>
            </a:r>
            <a:r>
              <a:rPr lang="fr-FR" sz="1800" b="0" i="0" u="none" strike="noStrike" cap="none" dirty="0">
                <a:solidFill>
                  <a:srgbClr val="000000"/>
                </a:solidFill>
                <a:effectLst/>
                <a:latin typeface="Arial"/>
                <a:ea typeface="Arial"/>
                <a:cs typeface="Arial"/>
                <a:sym typeface="Arial"/>
              </a:rPr>
              <a:t> : utilisez l'interpréteur Python pour cet exercice.</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953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64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92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763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916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925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466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7839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140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410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575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730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612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2437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492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998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01892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9722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0504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350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181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371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500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330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3366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148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7565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057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2479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338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550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9657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422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536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65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542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4169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3489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220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1067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5700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503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778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0228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996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82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8477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3876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3316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34952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1894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Les deux codes pourtant très similaires produisent des résultats très différents. Si vous observez avec attention l'indentation des instructions sur la ligne 5, vous remarquerez que dans le code 1, l'instruction est indentée deux fois, ce qui signifie qu'elle appartient au bloc d'instructions du test if. Dans le code 2, l'instruction de la ligne 5 n'est indentée qu'une seule fois, ce qui fait qu'elle n'appartient plus au bloc d'instructions du test if, d'où l'affichage de car la variable nb vaut xx pour toutes les valeurs de nb.</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9079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555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171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31473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50219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23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800" b="0" i="0" u="none" strike="noStrike" cap="none" dirty="0">
                <a:solidFill>
                  <a:srgbClr val="000000"/>
                </a:solidFill>
                <a:effectLst/>
                <a:latin typeface="Arial"/>
                <a:ea typeface="Arial"/>
                <a:cs typeface="Arial"/>
                <a:sym typeface="Arial"/>
              </a:rPr>
              <a:t>L'interpréteur Python est donc un système interactif dans lequel vous pouvez entrer des commandes, que Python exécutera sous vos yeux (au moment où vous validerez la commande en appuyant sur la touche </a:t>
            </a:r>
            <a:r>
              <a:rPr lang="fr-FR" sz="1800" b="0" i="1" u="none" strike="noStrike" cap="none" dirty="0">
                <a:solidFill>
                  <a:srgbClr val="000000"/>
                </a:solidFill>
                <a:effectLst/>
                <a:latin typeface="Arial"/>
                <a:ea typeface="Arial"/>
                <a:cs typeface="Arial"/>
                <a:sym typeface="Arial"/>
              </a:rPr>
              <a:t>Entrée</a:t>
            </a:r>
            <a:r>
              <a:rPr lang="fr-FR" sz="1800" b="0" i="0" u="none" strike="noStrike" cap="none" dirty="0">
                <a:solidFill>
                  <a:srgbClr val="000000"/>
                </a:solidFill>
                <a:effectLst/>
                <a:latin typeface="Arial"/>
                <a:ea typeface="Arial"/>
                <a:cs typeface="Arial"/>
                <a:sym typeface="Arial"/>
              </a:rPr>
              <a:t>).</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3246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1864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14373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5739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0303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6565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8450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3336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4207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8634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6398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25282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39387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Si vous avez commencé à programmer en Python 2, vous aurez peut-être remarqué que selon les versions, la lecture de fichier supprimait parfois les \r et d'autres fois les laissait. Heureusement, la fonction </a:t>
            </a:r>
            <a:r>
              <a:rPr lang="fr-FR" sz="1800" b="0" i="0" u="none" strike="noStrike" cap="none" dirty="0">
                <a:solidFill>
                  <a:srgbClr val="000000"/>
                </a:solidFill>
                <a:effectLst/>
                <a:latin typeface="Arial"/>
                <a:ea typeface="Arial"/>
                <a:cs typeface="Arial"/>
                <a:sym typeface="Arial"/>
                <a:hlinkClick r:id="rId3"/>
              </a:rPr>
              <a:t>open() dans Python 3</a:t>
            </a:r>
            <a:r>
              <a:rPr lang="fr-FR" sz="1800" b="0" i="0" u="none" strike="noStrike" cap="none" dirty="0">
                <a:solidFill>
                  <a:srgbClr val="000000"/>
                </a:solidFill>
                <a:effectLst/>
                <a:latin typeface="Arial"/>
                <a:ea typeface="Arial"/>
                <a:cs typeface="Arial"/>
                <a:sym typeface="Arial"/>
              </a:rPr>
              <a:t> gère tout ça automatiquement et renvoie uniquement des sauts de ligne sous forme d'un seul \n (même si le fichier a été conçu sous Windows et qu'il contient initialement des \r).</a:t>
            </a:r>
          </a:p>
          <a:p>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1009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6524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618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17129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9092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9232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3766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514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a:solidFill>
                  <a:srgbClr val="000000"/>
                </a:solidFill>
                <a:effectLst/>
                <a:latin typeface="Arial"/>
                <a:ea typeface="Arial"/>
                <a:cs typeface="Arial"/>
                <a:sym typeface="Arial"/>
              </a:rPr>
              <a:t>Pour </a:t>
            </a:r>
            <a:r>
              <a:rPr lang="fr-FR" sz="1800" b="0" i="0" u="none" strike="noStrike" cap="none" dirty="0">
                <a:solidFill>
                  <a:srgbClr val="000000"/>
                </a:solidFill>
                <a:effectLst/>
                <a:latin typeface="Arial"/>
                <a:ea typeface="Arial"/>
                <a:cs typeface="Arial"/>
                <a:sym typeface="Arial"/>
              </a:rPr>
              <a:t>vous déplacer dans l'aide, utilisez les flèches du haut et du bas pour parcourir les lignes les unes après les autres, ou les touches </a:t>
            </a:r>
            <a:r>
              <a:rPr lang="fr-FR" sz="1800" b="0" i="1" u="none" strike="noStrike" cap="none" dirty="0">
                <a:solidFill>
                  <a:srgbClr val="000000"/>
                </a:solidFill>
                <a:effectLst/>
                <a:latin typeface="Arial"/>
                <a:ea typeface="Arial"/>
                <a:cs typeface="Arial"/>
                <a:sym typeface="Arial"/>
              </a:rPr>
              <a:t>page-up</a:t>
            </a:r>
            <a:r>
              <a:rPr lang="fr-FR" sz="1800" b="0" i="0" u="none" strike="noStrike" cap="none" dirty="0">
                <a:solidFill>
                  <a:srgbClr val="000000"/>
                </a:solidFill>
                <a:effectLst/>
                <a:latin typeface="Arial"/>
                <a:ea typeface="Arial"/>
                <a:cs typeface="Arial"/>
                <a:sym typeface="Arial"/>
              </a:rPr>
              <a:t> et </a:t>
            </a:r>
            <a:r>
              <a:rPr lang="fr-FR" sz="1800" b="0" i="1" u="none" strike="noStrike" cap="none" dirty="0">
                <a:solidFill>
                  <a:srgbClr val="000000"/>
                </a:solidFill>
                <a:effectLst/>
                <a:latin typeface="Arial"/>
                <a:ea typeface="Arial"/>
                <a:cs typeface="Arial"/>
                <a:sym typeface="Arial"/>
              </a:rPr>
              <a:t>page-down</a:t>
            </a:r>
            <a:r>
              <a:rPr lang="fr-FR" sz="1800" b="0" i="0" u="none" strike="noStrike" cap="none" dirty="0">
                <a:solidFill>
                  <a:srgbClr val="000000"/>
                </a:solidFill>
                <a:effectLst/>
                <a:latin typeface="Arial"/>
                <a:ea typeface="Arial"/>
                <a:cs typeface="Arial"/>
                <a:sym typeface="Arial"/>
              </a:rPr>
              <a:t> pour faire défiler l'aide page par page.</a:t>
            </a:r>
          </a:p>
          <a:p>
            <a:r>
              <a:rPr lang="fr-FR" sz="1800" b="0" i="0" u="none" strike="noStrike" cap="none" dirty="0">
                <a:solidFill>
                  <a:srgbClr val="000000"/>
                </a:solidFill>
                <a:effectLst/>
                <a:latin typeface="Arial"/>
                <a:ea typeface="Arial"/>
                <a:cs typeface="Arial"/>
                <a:sym typeface="Arial"/>
              </a:rPr>
              <a:t>Pour quitter l'aide, appuyez sur la touche </a:t>
            </a:r>
            <a:r>
              <a:rPr lang="fr-FR" sz="1800" b="0" i="1" u="none" strike="noStrike" cap="none" dirty="0">
                <a:solidFill>
                  <a:srgbClr val="000000"/>
                </a:solidFill>
                <a:effectLst/>
                <a:latin typeface="Arial"/>
                <a:ea typeface="Arial"/>
                <a:cs typeface="Arial"/>
                <a:sym typeface="Arial"/>
              </a:rPr>
              <a:t>Q</a:t>
            </a:r>
            <a:r>
              <a:rPr lang="fr-FR" sz="1800" b="0" i="0" u="none" strike="noStrike" cap="none" dirty="0">
                <a:solidFill>
                  <a:srgbClr val="000000"/>
                </a:solidFill>
                <a:effectLst/>
                <a:latin typeface="Arial"/>
                <a:ea typeface="Arial"/>
                <a:cs typeface="Arial"/>
                <a:sym typeface="Arial"/>
              </a:rPr>
              <a:t>.</a:t>
            </a:r>
          </a:p>
          <a:p>
            <a:r>
              <a:rPr lang="fr-FR" sz="1800" b="0" i="0" u="none" strike="noStrike" cap="none" dirty="0">
                <a:solidFill>
                  <a:srgbClr val="000000"/>
                </a:solidFill>
                <a:effectLst/>
                <a:latin typeface="Arial"/>
                <a:ea typeface="Arial"/>
                <a:cs typeface="Arial"/>
                <a:sym typeface="Arial"/>
              </a:rPr>
              <a:t>Pour chercher du texte, tapez </a:t>
            </a:r>
            <a:r>
              <a:rPr lang="fr-FR" sz="1800" b="0" i="1" u="none" strike="noStrike" cap="none" dirty="0">
                <a:solidFill>
                  <a:srgbClr val="000000"/>
                </a:solidFill>
                <a:effectLst/>
                <a:latin typeface="Arial"/>
                <a:ea typeface="Arial"/>
                <a:cs typeface="Arial"/>
                <a:sym typeface="Arial"/>
              </a:rPr>
              <a:t>/</a:t>
            </a:r>
            <a:r>
              <a:rPr lang="fr-FR" sz="1800" b="0" i="0" u="none" strike="noStrike" cap="none" dirty="0">
                <a:solidFill>
                  <a:srgbClr val="000000"/>
                </a:solidFill>
                <a:effectLst/>
                <a:latin typeface="Arial"/>
                <a:ea typeface="Arial"/>
                <a:cs typeface="Arial"/>
                <a:sym typeface="Arial"/>
              </a:rPr>
              <a:t> puis le texte que vous cherchez puis la touche </a:t>
            </a:r>
            <a:r>
              <a:rPr lang="fr-FR" sz="1800" b="0" i="1" u="none" strike="noStrike" cap="none" dirty="0">
                <a:solidFill>
                  <a:srgbClr val="000000"/>
                </a:solidFill>
                <a:effectLst/>
                <a:latin typeface="Arial"/>
                <a:ea typeface="Arial"/>
                <a:cs typeface="Arial"/>
                <a:sym typeface="Arial"/>
              </a:rPr>
              <a:t>Entrée</a:t>
            </a:r>
            <a:r>
              <a:rPr lang="fr-FR" sz="1800" b="0" i="0" u="none" strike="noStrike" cap="none" dirty="0">
                <a:solidFill>
                  <a:srgbClr val="000000"/>
                </a:solidFill>
                <a:effectLst/>
                <a:latin typeface="Arial"/>
                <a:ea typeface="Arial"/>
                <a:cs typeface="Arial"/>
                <a:sym typeface="Arial"/>
              </a:rPr>
              <a:t>. Par exemple, pour chercher l'aide sur la fonction </a:t>
            </a:r>
            <a:r>
              <a:rPr lang="fr-FR" sz="1800" b="0" i="0" u="none" strike="noStrike" cap="none" dirty="0" err="1">
                <a:solidFill>
                  <a:srgbClr val="000000"/>
                </a:solidFill>
                <a:effectLst/>
                <a:latin typeface="Arial"/>
                <a:ea typeface="Arial"/>
                <a:cs typeface="Arial"/>
                <a:sym typeface="Arial"/>
              </a:rPr>
              <a:t>randint</a:t>
            </a:r>
            <a:r>
              <a:rPr lang="fr-FR" sz="1800" b="0" i="0" u="none" strike="noStrike" cap="none" dirty="0">
                <a:solidFill>
                  <a:srgbClr val="000000"/>
                </a:solidFill>
                <a:effectLst/>
                <a:latin typeface="Arial"/>
                <a:ea typeface="Arial"/>
                <a:cs typeface="Arial"/>
                <a:sym typeface="Arial"/>
              </a:rPr>
              <a:t>(), tapez /</a:t>
            </a:r>
            <a:r>
              <a:rPr lang="fr-FR" sz="1800" b="0" i="0" u="none" strike="noStrike" cap="none" dirty="0" err="1">
                <a:solidFill>
                  <a:srgbClr val="000000"/>
                </a:solidFill>
                <a:effectLst/>
                <a:latin typeface="Arial"/>
                <a:ea typeface="Arial"/>
                <a:cs typeface="Arial"/>
                <a:sym typeface="Arial"/>
              </a:rPr>
              <a:t>randint</a:t>
            </a:r>
            <a:r>
              <a:rPr lang="fr-FR" sz="1800" b="0" i="0" u="none" strike="noStrike" cap="none" dirty="0">
                <a:solidFill>
                  <a:srgbClr val="000000"/>
                </a:solidFill>
                <a:effectLst/>
                <a:latin typeface="Arial"/>
                <a:ea typeface="Arial"/>
                <a:cs typeface="Arial"/>
                <a:sym typeface="Arial"/>
              </a:rPr>
              <a:t> puis </a:t>
            </a:r>
            <a:r>
              <a:rPr lang="fr-FR" sz="1800" b="0" i="1" u="none" strike="noStrike" cap="none" dirty="0">
                <a:solidFill>
                  <a:srgbClr val="000000"/>
                </a:solidFill>
                <a:effectLst/>
                <a:latin typeface="Arial"/>
                <a:ea typeface="Arial"/>
                <a:cs typeface="Arial"/>
                <a:sym typeface="Arial"/>
              </a:rPr>
              <a:t>Entrée</a:t>
            </a:r>
            <a:r>
              <a:rPr lang="fr-FR" sz="1800" b="0" i="0" u="none" strike="noStrike" cap="none" dirty="0">
                <a:solidFill>
                  <a:srgbClr val="000000"/>
                </a:solidFill>
                <a:effectLst/>
                <a:latin typeface="Arial"/>
                <a:ea typeface="Arial"/>
                <a:cs typeface="Arial"/>
                <a:sym typeface="Arial"/>
              </a:rPr>
              <a:t>.</a:t>
            </a:r>
          </a:p>
          <a:p>
            <a:r>
              <a:rPr lang="fr-FR" sz="1800" b="0" i="0" u="none" strike="noStrike" cap="none" dirty="0">
                <a:solidFill>
                  <a:srgbClr val="000000"/>
                </a:solidFill>
                <a:effectLst/>
                <a:latin typeface="Arial"/>
                <a:ea typeface="Arial"/>
                <a:cs typeface="Arial"/>
                <a:sym typeface="Arial"/>
              </a:rPr>
              <a:t>Vous pouvez obtenir de l'aide sur une fonction particulière d'un module de la manière suivante :</a:t>
            </a:r>
          </a:p>
          <a:p>
            <a:r>
              <a:rPr lang="fr-FR" sz="1800" b="0" i="0" u="none" strike="noStrike" cap="none" dirty="0">
                <a:solidFill>
                  <a:srgbClr val="000000"/>
                </a:solidFill>
                <a:effectLst/>
                <a:latin typeface="Arial"/>
                <a:ea typeface="Arial"/>
                <a:cs typeface="Arial"/>
                <a:sym typeface="Arial"/>
              </a:rPr>
              <a:t>help(</a:t>
            </a:r>
            <a:r>
              <a:rPr lang="fr-FR" sz="1800" b="0" i="0" u="none" strike="noStrike" cap="none" dirty="0" err="1">
                <a:solidFill>
                  <a:srgbClr val="000000"/>
                </a:solidFill>
                <a:effectLst/>
                <a:latin typeface="Arial"/>
                <a:ea typeface="Arial"/>
                <a:cs typeface="Arial"/>
                <a:sym typeface="Arial"/>
              </a:rPr>
              <a:t>random.randint</a:t>
            </a:r>
            <a:r>
              <a:rPr lang="fr-FR" sz="1800" b="0" i="0" u="none" strike="noStrike" cap="none" dirty="0">
                <a:solidFill>
                  <a:srgbClr val="000000"/>
                </a:solidFill>
                <a:effectLst/>
                <a:latin typeface="Arial"/>
                <a:ea typeface="Arial"/>
                <a:cs typeface="Arial"/>
                <a:sym typeface="Arial"/>
              </a:rPr>
              <a:t>)</a:t>
            </a: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716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39"/>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Calibri"/>
              <a:buNone/>
              <a:defRPr sz="4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1"/>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8"/>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4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3.wmf"/><Relationship Id="rId4" Type="http://schemas.openxmlformats.org/officeDocument/2006/relationships/oleObject" Target="../embeddings/oleObject2.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a:bodyPr>
          <a:lstStyle/>
          <a:p>
            <a:pPr lvl="0" algn="ctr">
              <a:buSzPts val="3600"/>
            </a:pPr>
            <a:r>
              <a:rPr lang="fr-FR" b="1" dirty="0"/>
              <a:t>Introduction à la programmation avec python</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 Premier programme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a:t>
            </a:fld>
            <a:endParaRPr/>
          </a:p>
        </p:txBody>
      </p:sp>
      <p:pic>
        <p:nvPicPr>
          <p:cNvPr id="2" name="Picture 1">
            <a:extLst>
              <a:ext uri="{FF2B5EF4-FFF2-40B4-BE49-F238E27FC236}">
                <a16:creationId xmlns:a16="http://schemas.microsoft.com/office/drawing/2014/main" id="{FB2E1F80-6F57-4542-B91C-CBB1A4E6AB57}"/>
              </a:ext>
            </a:extLst>
          </p:cNvPr>
          <p:cNvPicPr>
            <a:picLocks noChangeAspect="1"/>
          </p:cNvPicPr>
          <p:nvPr/>
        </p:nvPicPr>
        <p:blipFill>
          <a:blip r:embed="rId3"/>
          <a:stretch>
            <a:fillRect/>
          </a:stretch>
        </p:blipFill>
        <p:spPr>
          <a:xfrm>
            <a:off x="67372" y="1879600"/>
            <a:ext cx="9009253" cy="3098800"/>
          </a:xfrm>
          <a:prstGeom prst="rect">
            <a:avLst/>
          </a:prstGeom>
        </p:spPr>
      </p:pic>
    </p:spTree>
    <p:extLst>
      <p:ext uri="{BB962C8B-B14F-4D97-AF65-F5344CB8AC3E}">
        <p14:creationId xmlns:p14="http://schemas.microsoft.com/office/powerpoint/2010/main" val="2194731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r>
              <a:rPr lang="fr-FR" dirty="0"/>
              <a:t>Obtenir de l'aide sur les modules importés</a:t>
            </a:r>
          </a:p>
        </p:txBody>
      </p:sp>
      <p:pic>
        <p:nvPicPr>
          <p:cNvPr id="2" name="Picture 1">
            <a:extLst>
              <a:ext uri="{FF2B5EF4-FFF2-40B4-BE49-F238E27FC236}">
                <a16:creationId xmlns:a16="http://schemas.microsoft.com/office/drawing/2014/main" id="{4CDD1C5B-01D0-4B2F-A00D-C3295EE15567}"/>
              </a:ext>
            </a:extLst>
          </p:cNvPr>
          <p:cNvPicPr>
            <a:picLocks noChangeAspect="1"/>
          </p:cNvPicPr>
          <p:nvPr/>
        </p:nvPicPr>
        <p:blipFill>
          <a:blip r:embed="rId3"/>
          <a:stretch>
            <a:fillRect/>
          </a:stretch>
        </p:blipFill>
        <p:spPr>
          <a:xfrm>
            <a:off x="1013524" y="775916"/>
            <a:ext cx="6454075" cy="5971627"/>
          </a:xfrm>
          <a:prstGeom prst="rect">
            <a:avLst/>
          </a:prstGeom>
        </p:spPr>
      </p:pic>
    </p:spTree>
    <p:extLst>
      <p:ext uri="{BB962C8B-B14F-4D97-AF65-F5344CB8AC3E}">
        <p14:creationId xmlns:p14="http://schemas.microsoft.com/office/powerpoint/2010/main" val="193167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Quelques modules courants</a:t>
            </a:r>
          </a:p>
        </p:txBody>
      </p:sp>
      <p:pic>
        <p:nvPicPr>
          <p:cNvPr id="2" name="Picture 1">
            <a:extLst>
              <a:ext uri="{FF2B5EF4-FFF2-40B4-BE49-F238E27FC236}">
                <a16:creationId xmlns:a16="http://schemas.microsoft.com/office/drawing/2014/main" id="{7D836458-4CAE-4222-9E32-BFC7E378E142}"/>
              </a:ext>
            </a:extLst>
          </p:cNvPr>
          <p:cNvPicPr>
            <a:picLocks noChangeAspect="1"/>
          </p:cNvPicPr>
          <p:nvPr/>
        </p:nvPicPr>
        <p:blipFill>
          <a:blip r:embed="rId3"/>
          <a:stretch>
            <a:fillRect/>
          </a:stretch>
        </p:blipFill>
        <p:spPr>
          <a:xfrm>
            <a:off x="481952" y="921808"/>
            <a:ext cx="8126308" cy="5724718"/>
          </a:xfrm>
          <a:prstGeom prst="rect">
            <a:avLst/>
          </a:prstGeom>
        </p:spPr>
      </p:pic>
    </p:spTree>
    <p:extLst>
      <p:ext uri="{BB962C8B-B14F-4D97-AF65-F5344CB8AC3E}">
        <p14:creationId xmlns:p14="http://schemas.microsoft.com/office/powerpoint/2010/main" val="1407599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457F31AF-7EC9-4EA3-A768-9C56B96A8EAB}"/>
              </a:ext>
            </a:extLst>
          </p:cNvPr>
          <p:cNvPicPr>
            <a:picLocks noChangeAspect="1"/>
          </p:cNvPicPr>
          <p:nvPr/>
        </p:nvPicPr>
        <p:blipFill>
          <a:blip r:embed="rId3"/>
          <a:stretch>
            <a:fillRect/>
          </a:stretch>
        </p:blipFill>
        <p:spPr>
          <a:xfrm>
            <a:off x="338674" y="790630"/>
            <a:ext cx="8466652" cy="5663033"/>
          </a:xfrm>
          <a:prstGeom prst="rect">
            <a:avLst/>
          </a:prstGeom>
        </p:spPr>
      </p:pic>
    </p:spTree>
    <p:extLst>
      <p:ext uri="{BB962C8B-B14F-4D97-AF65-F5344CB8AC3E}">
        <p14:creationId xmlns:p14="http://schemas.microsoft.com/office/powerpoint/2010/main" val="35469405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2" name="Picture 1">
            <a:extLst>
              <a:ext uri="{FF2B5EF4-FFF2-40B4-BE49-F238E27FC236}">
                <a16:creationId xmlns:a16="http://schemas.microsoft.com/office/drawing/2014/main" id="{CDA8B58E-A139-43C0-AF4B-A263B5F5B5C2}"/>
              </a:ext>
            </a:extLst>
          </p:cNvPr>
          <p:cNvPicPr>
            <a:picLocks noChangeAspect="1"/>
          </p:cNvPicPr>
          <p:nvPr/>
        </p:nvPicPr>
        <p:blipFill>
          <a:blip r:embed="rId3"/>
          <a:stretch>
            <a:fillRect/>
          </a:stretch>
        </p:blipFill>
        <p:spPr>
          <a:xfrm>
            <a:off x="314325" y="728143"/>
            <a:ext cx="8515349" cy="5993332"/>
          </a:xfrm>
          <a:prstGeom prst="rect">
            <a:avLst/>
          </a:prstGeom>
        </p:spPr>
      </p:pic>
    </p:spTree>
    <p:extLst>
      <p:ext uri="{BB962C8B-B14F-4D97-AF65-F5344CB8AC3E}">
        <p14:creationId xmlns:p14="http://schemas.microsoft.com/office/powerpoint/2010/main" val="36841991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07466836-55D1-47AD-AE56-D752B233649B}"/>
              </a:ext>
            </a:extLst>
          </p:cNvPr>
          <p:cNvPicPr>
            <a:picLocks noChangeAspect="1"/>
          </p:cNvPicPr>
          <p:nvPr/>
        </p:nvPicPr>
        <p:blipFill>
          <a:blip r:embed="rId3"/>
          <a:stretch>
            <a:fillRect/>
          </a:stretch>
        </p:blipFill>
        <p:spPr>
          <a:xfrm>
            <a:off x="238410" y="1030683"/>
            <a:ext cx="8667180" cy="5082250"/>
          </a:xfrm>
          <a:prstGeom prst="rect">
            <a:avLst/>
          </a:prstGeom>
        </p:spPr>
      </p:pic>
    </p:spTree>
    <p:extLst>
      <p:ext uri="{BB962C8B-B14F-4D97-AF65-F5344CB8AC3E}">
        <p14:creationId xmlns:p14="http://schemas.microsoft.com/office/powerpoint/2010/main" val="20892034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08E878D1-80C6-4D05-B703-99C53FABFD4E}"/>
              </a:ext>
            </a:extLst>
          </p:cNvPr>
          <p:cNvPicPr>
            <a:picLocks noChangeAspect="1"/>
          </p:cNvPicPr>
          <p:nvPr/>
        </p:nvPicPr>
        <p:blipFill>
          <a:blip r:embed="rId3"/>
          <a:stretch>
            <a:fillRect/>
          </a:stretch>
        </p:blipFill>
        <p:spPr>
          <a:xfrm>
            <a:off x="397750" y="1037891"/>
            <a:ext cx="8348499" cy="5318459"/>
          </a:xfrm>
          <a:prstGeom prst="rect">
            <a:avLst/>
          </a:prstGeom>
        </p:spPr>
      </p:pic>
    </p:spTree>
    <p:extLst>
      <p:ext uri="{BB962C8B-B14F-4D97-AF65-F5344CB8AC3E}">
        <p14:creationId xmlns:p14="http://schemas.microsoft.com/office/powerpoint/2010/main" val="34879575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2" name="Picture 1">
            <a:extLst>
              <a:ext uri="{FF2B5EF4-FFF2-40B4-BE49-F238E27FC236}">
                <a16:creationId xmlns:a16="http://schemas.microsoft.com/office/drawing/2014/main" id="{6D13A168-7402-4085-82A6-DB44407BAD20}"/>
              </a:ext>
            </a:extLst>
          </p:cNvPr>
          <p:cNvPicPr>
            <a:picLocks noChangeAspect="1"/>
          </p:cNvPicPr>
          <p:nvPr/>
        </p:nvPicPr>
        <p:blipFill>
          <a:blip r:embed="rId3"/>
          <a:stretch>
            <a:fillRect/>
          </a:stretch>
        </p:blipFill>
        <p:spPr>
          <a:xfrm>
            <a:off x="39491" y="1253067"/>
            <a:ext cx="8928186" cy="4419600"/>
          </a:xfrm>
          <a:prstGeom prst="rect">
            <a:avLst/>
          </a:prstGeom>
        </p:spPr>
      </p:pic>
    </p:spTree>
    <p:extLst>
      <p:ext uri="{BB962C8B-B14F-4D97-AF65-F5344CB8AC3E}">
        <p14:creationId xmlns:p14="http://schemas.microsoft.com/office/powerpoint/2010/main" val="9760904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E0A89701-071A-4295-BAE1-78964313FAD8}"/>
              </a:ext>
            </a:extLst>
          </p:cNvPr>
          <p:cNvPicPr>
            <a:picLocks noChangeAspect="1"/>
          </p:cNvPicPr>
          <p:nvPr/>
        </p:nvPicPr>
        <p:blipFill>
          <a:blip r:embed="rId3"/>
          <a:stretch>
            <a:fillRect/>
          </a:stretch>
        </p:blipFill>
        <p:spPr>
          <a:xfrm>
            <a:off x="1203325" y="758317"/>
            <a:ext cx="6737350" cy="6065817"/>
          </a:xfrm>
          <a:prstGeom prst="rect">
            <a:avLst/>
          </a:prstGeom>
        </p:spPr>
      </p:pic>
    </p:spTree>
    <p:extLst>
      <p:ext uri="{BB962C8B-B14F-4D97-AF65-F5344CB8AC3E}">
        <p14:creationId xmlns:p14="http://schemas.microsoft.com/office/powerpoint/2010/main" val="53071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9- Fonctions</a:t>
            </a:r>
          </a:p>
        </p:txBody>
      </p:sp>
    </p:spTree>
    <p:extLst>
      <p:ext uri="{BB962C8B-B14F-4D97-AF65-F5344CB8AC3E}">
        <p14:creationId xmlns:p14="http://schemas.microsoft.com/office/powerpoint/2010/main" val="38848288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Principe et généralités</a:t>
            </a:r>
          </a:p>
        </p:txBody>
      </p:sp>
      <p:pic>
        <p:nvPicPr>
          <p:cNvPr id="2" name="Picture 1">
            <a:extLst>
              <a:ext uri="{FF2B5EF4-FFF2-40B4-BE49-F238E27FC236}">
                <a16:creationId xmlns:a16="http://schemas.microsoft.com/office/drawing/2014/main" id="{E5E91B2F-313E-4F36-A974-7892D610342C}"/>
              </a:ext>
            </a:extLst>
          </p:cNvPr>
          <p:cNvPicPr>
            <a:picLocks noChangeAspect="1"/>
          </p:cNvPicPr>
          <p:nvPr/>
        </p:nvPicPr>
        <p:blipFill>
          <a:blip r:embed="rId3"/>
          <a:stretch>
            <a:fillRect/>
          </a:stretch>
        </p:blipFill>
        <p:spPr>
          <a:xfrm>
            <a:off x="853840" y="740437"/>
            <a:ext cx="7436319" cy="6117563"/>
          </a:xfrm>
          <a:prstGeom prst="rect">
            <a:avLst/>
          </a:prstGeom>
        </p:spPr>
      </p:pic>
    </p:spTree>
    <p:extLst>
      <p:ext uri="{BB962C8B-B14F-4D97-AF65-F5344CB8AC3E}">
        <p14:creationId xmlns:p14="http://schemas.microsoft.com/office/powerpoint/2010/main" val="2214166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Commentaires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a:t>
            </a:fld>
            <a:endParaRPr/>
          </a:p>
        </p:txBody>
      </p:sp>
      <p:pic>
        <p:nvPicPr>
          <p:cNvPr id="3" name="Picture 2">
            <a:extLst>
              <a:ext uri="{FF2B5EF4-FFF2-40B4-BE49-F238E27FC236}">
                <a16:creationId xmlns:a16="http://schemas.microsoft.com/office/drawing/2014/main" id="{39956AC4-4496-48B0-83E3-9247925DE671}"/>
              </a:ext>
            </a:extLst>
          </p:cNvPr>
          <p:cNvPicPr>
            <a:picLocks noChangeAspect="1"/>
          </p:cNvPicPr>
          <p:nvPr/>
        </p:nvPicPr>
        <p:blipFill>
          <a:blip r:embed="rId3"/>
          <a:stretch>
            <a:fillRect/>
          </a:stretch>
        </p:blipFill>
        <p:spPr>
          <a:xfrm>
            <a:off x="-1" y="1405467"/>
            <a:ext cx="9148050" cy="4875741"/>
          </a:xfrm>
          <a:prstGeom prst="rect">
            <a:avLst/>
          </a:prstGeom>
        </p:spPr>
      </p:pic>
    </p:spTree>
    <p:extLst>
      <p:ext uri="{BB962C8B-B14F-4D97-AF65-F5344CB8AC3E}">
        <p14:creationId xmlns:p14="http://schemas.microsoft.com/office/powerpoint/2010/main" val="27200820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Principe et généralités</a:t>
            </a:r>
          </a:p>
        </p:txBody>
      </p:sp>
      <p:pic>
        <p:nvPicPr>
          <p:cNvPr id="4" name="Picture 3">
            <a:extLst>
              <a:ext uri="{FF2B5EF4-FFF2-40B4-BE49-F238E27FC236}">
                <a16:creationId xmlns:a16="http://schemas.microsoft.com/office/drawing/2014/main" id="{3111147A-CD6B-4E4F-A810-D4C58097DAC4}"/>
              </a:ext>
            </a:extLst>
          </p:cNvPr>
          <p:cNvPicPr>
            <a:picLocks noChangeAspect="1"/>
          </p:cNvPicPr>
          <p:nvPr/>
        </p:nvPicPr>
        <p:blipFill>
          <a:blip r:embed="rId3"/>
          <a:stretch>
            <a:fillRect/>
          </a:stretch>
        </p:blipFill>
        <p:spPr>
          <a:xfrm>
            <a:off x="207524" y="887941"/>
            <a:ext cx="8764883" cy="5833533"/>
          </a:xfrm>
          <a:prstGeom prst="rect">
            <a:avLst/>
          </a:prstGeom>
        </p:spPr>
      </p:pic>
    </p:spTree>
    <p:extLst>
      <p:ext uri="{BB962C8B-B14F-4D97-AF65-F5344CB8AC3E}">
        <p14:creationId xmlns:p14="http://schemas.microsoft.com/office/powerpoint/2010/main" val="7431552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Principe et généralités</a:t>
            </a:r>
          </a:p>
        </p:txBody>
      </p:sp>
      <p:pic>
        <p:nvPicPr>
          <p:cNvPr id="2" name="Picture 1">
            <a:extLst>
              <a:ext uri="{FF2B5EF4-FFF2-40B4-BE49-F238E27FC236}">
                <a16:creationId xmlns:a16="http://schemas.microsoft.com/office/drawing/2014/main" id="{818BE874-35A1-4645-8BCB-6DA2129616B2}"/>
              </a:ext>
            </a:extLst>
          </p:cNvPr>
          <p:cNvPicPr>
            <a:picLocks noChangeAspect="1"/>
          </p:cNvPicPr>
          <p:nvPr/>
        </p:nvPicPr>
        <p:blipFill>
          <a:blip r:embed="rId3"/>
          <a:stretch>
            <a:fillRect/>
          </a:stretch>
        </p:blipFill>
        <p:spPr>
          <a:xfrm>
            <a:off x="443686" y="705657"/>
            <a:ext cx="8071664" cy="6152343"/>
          </a:xfrm>
          <a:prstGeom prst="rect">
            <a:avLst/>
          </a:prstGeom>
        </p:spPr>
      </p:pic>
    </p:spTree>
    <p:extLst>
      <p:ext uri="{BB962C8B-B14F-4D97-AF65-F5344CB8AC3E}">
        <p14:creationId xmlns:p14="http://schemas.microsoft.com/office/powerpoint/2010/main" val="420951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Définition</a:t>
            </a:r>
          </a:p>
        </p:txBody>
      </p:sp>
      <p:pic>
        <p:nvPicPr>
          <p:cNvPr id="4" name="Picture 3">
            <a:extLst>
              <a:ext uri="{FF2B5EF4-FFF2-40B4-BE49-F238E27FC236}">
                <a16:creationId xmlns:a16="http://schemas.microsoft.com/office/drawing/2014/main" id="{950165EE-68A1-4515-B4B4-605391BED0BB}"/>
              </a:ext>
            </a:extLst>
          </p:cNvPr>
          <p:cNvPicPr>
            <a:picLocks noChangeAspect="1"/>
          </p:cNvPicPr>
          <p:nvPr/>
        </p:nvPicPr>
        <p:blipFill>
          <a:blip r:embed="rId3"/>
          <a:stretch>
            <a:fillRect/>
          </a:stretch>
        </p:blipFill>
        <p:spPr>
          <a:xfrm>
            <a:off x="46566" y="682631"/>
            <a:ext cx="8943165" cy="5879031"/>
          </a:xfrm>
          <a:prstGeom prst="rect">
            <a:avLst/>
          </a:prstGeom>
        </p:spPr>
      </p:pic>
    </p:spTree>
    <p:extLst>
      <p:ext uri="{BB962C8B-B14F-4D97-AF65-F5344CB8AC3E}">
        <p14:creationId xmlns:p14="http://schemas.microsoft.com/office/powerpoint/2010/main" val="1004596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Définition</a:t>
            </a:r>
          </a:p>
        </p:txBody>
      </p:sp>
      <p:pic>
        <p:nvPicPr>
          <p:cNvPr id="2" name="Picture 1">
            <a:extLst>
              <a:ext uri="{FF2B5EF4-FFF2-40B4-BE49-F238E27FC236}">
                <a16:creationId xmlns:a16="http://schemas.microsoft.com/office/drawing/2014/main" id="{B7BBA509-37C0-4778-ABB9-5AF59149EE02}"/>
              </a:ext>
            </a:extLst>
          </p:cNvPr>
          <p:cNvPicPr>
            <a:picLocks noChangeAspect="1"/>
          </p:cNvPicPr>
          <p:nvPr/>
        </p:nvPicPr>
        <p:blipFill>
          <a:blip r:embed="rId3"/>
          <a:stretch>
            <a:fillRect/>
          </a:stretch>
        </p:blipFill>
        <p:spPr>
          <a:xfrm>
            <a:off x="152400" y="806656"/>
            <a:ext cx="8726543" cy="5914819"/>
          </a:xfrm>
          <a:prstGeom prst="rect">
            <a:avLst/>
          </a:prstGeom>
        </p:spPr>
      </p:pic>
    </p:spTree>
    <p:extLst>
      <p:ext uri="{BB962C8B-B14F-4D97-AF65-F5344CB8AC3E}">
        <p14:creationId xmlns:p14="http://schemas.microsoft.com/office/powerpoint/2010/main" val="37786296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Passage d'arguments</a:t>
            </a:r>
          </a:p>
        </p:txBody>
      </p:sp>
      <p:pic>
        <p:nvPicPr>
          <p:cNvPr id="4" name="Picture 3">
            <a:extLst>
              <a:ext uri="{FF2B5EF4-FFF2-40B4-BE49-F238E27FC236}">
                <a16:creationId xmlns:a16="http://schemas.microsoft.com/office/drawing/2014/main" id="{1A08D973-417D-4040-B03C-45E8858F0D6D}"/>
              </a:ext>
            </a:extLst>
          </p:cNvPr>
          <p:cNvPicPr>
            <a:picLocks noChangeAspect="1"/>
          </p:cNvPicPr>
          <p:nvPr/>
        </p:nvPicPr>
        <p:blipFill>
          <a:blip r:embed="rId3"/>
          <a:stretch>
            <a:fillRect/>
          </a:stretch>
        </p:blipFill>
        <p:spPr>
          <a:xfrm>
            <a:off x="628650" y="770183"/>
            <a:ext cx="7521726" cy="6087817"/>
          </a:xfrm>
          <a:prstGeom prst="rect">
            <a:avLst/>
          </a:prstGeom>
        </p:spPr>
      </p:pic>
    </p:spTree>
    <p:extLst>
      <p:ext uri="{BB962C8B-B14F-4D97-AF65-F5344CB8AC3E}">
        <p14:creationId xmlns:p14="http://schemas.microsoft.com/office/powerpoint/2010/main" val="2197626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Renvoi de résultats</a:t>
            </a:r>
          </a:p>
        </p:txBody>
      </p:sp>
      <p:pic>
        <p:nvPicPr>
          <p:cNvPr id="2" name="Picture 1">
            <a:extLst>
              <a:ext uri="{FF2B5EF4-FFF2-40B4-BE49-F238E27FC236}">
                <a16:creationId xmlns:a16="http://schemas.microsoft.com/office/drawing/2014/main" id="{96916B8B-3AEE-4D81-9521-F7D405209C89}"/>
              </a:ext>
            </a:extLst>
          </p:cNvPr>
          <p:cNvPicPr>
            <a:picLocks noChangeAspect="1"/>
          </p:cNvPicPr>
          <p:nvPr/>
        </p:nvPicPr>
        <p:blipFill>
          <a:blip r:embed="rId3"/>
          <a:stretch>
            <a:fillRect/>
          </a:stretch>
        </p:blipFill>
        <p:spPr>
          <a:xfrm>
            <a:off x="1100666" y="748830"/>
            <a:ext cx="6468534" cy="6109170"/>
          </a:xfrm>
          <a:prstGeom prst="rect">
            <a:avLst/>
          </a:prstGeom>
        </p:spPr>
      </p:pic>
    </p:spTree>
    <p:extLst>
      <p:ext uri="{BB962C8B-B14F-4D97-AF65-F5344CB8AC3E}">
        <p14:creationId xmlns:p14="http://schemas.microsoft.com/office/powerpoint/2010/main" val="3038247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5" name="Picture 4">
            <a:extLst>
              <a:ext uri="{FF2B5EF4-FFF2-40B4-BE49-F238E27FC236}">
                <a16:creationId xmlns:a16="http://schemas.microsoft.com/office/drawing/2014/main" id="{8FDF46DA-A501-4C9C-92A3-094CF6AF4204}"/>
              </a:ext>
            </a:extLst>
          </p:cNvPr>
          <p:cNvPicPr>
            <a:picLocks noChangeAspect="1"/>
          </p:cNvPicPr>
          <p:nvPr/>
        </p:nvPicPr>
        <p:blipFill>
          <a:blip r:embed="rId3"/>
          <a:stretch>
            <a:fillRect/>
          </a:stretch>
        </p:blipFill>
        <p:spPr>
          <a:xfrm>
            <a:off x="152400" y="787261"/>
            <a:ext cx="8850290" cy="5934214"/>
          </a:xfrm>
          <a:prstGeom prst="rect">
            <a:avLst/>
          </a:prstGeom>
        </p:spPr>
      </p:pic>
    </p:spTree>
    <p:extLst>
      <p:ext uri="{BB962C8B-B14F-4D97-AF65-F5344CB8AC3E}">
        <p14:creationId xmlns:p14="http://schemas.microsoft.com/office/powerpoint/2010/main" val="7903111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2" name="Picture 1">
            <a:extLst>
              <a:ext uri="{FF2B5EF4-FFF2-40B4-BE49-F238E27FC236}">
                <a16:creationId xmlns:a16="http://schemas.microsoft.com/office/drawing/2014/main" id="{835EC9C6-892B-4F26-993C-00F02EC38B0F}"/>
              </a:ext>
            </a:extLst>
          </p:cNvPr>
          <p:cNvPicPr>
            <a:picLocks noChangeAspect="1"/>
          </p:cNvPicPr>
          <p:nvPr/>
        </p:nvPicPr>
        <p:blipFill>
          <a:blip r:embed="rId3"/>
          <a:stretch>
            <a:fillRect/>
          </a:stretch>
        </p:blipFill>
        <p:spPr>
          <a:xfrm>
            <a:off x="1016000" y="785453"/>
            <a:ext cx="6688667" cy="5958995"/>
          </a:xfrm>
          <a:prstGeom prst="rect">
            <a:avLst/>
          </a:prstGeom>
        </p:spPr>
      </p:pic>
    </p:spTree>
    <p:extLst>
      <p:ext uri="{BB962C8B-B14F-4D97-AF65-F5344CB8AC3E}">
        <p14:creationId xmlns:p14="http://schemas.microsoft.com/office/powerpoint/2010/main" val="20825848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2" name="Picture 1">
            <a:extLst>
              <a:ext uri="{FF2B5EF4-FFF2-40B4-BE49-F238E27FC236}">
                <a16:creationId xmlns:a16="http://schemas.microsoft.com/office/drawing/2014/main" id="{6327AA88-9A3A-4835-B090-81A4B8DC946F}"/>
              </a:ext>
            </a:extLst>
          </p:cNvPr>
          <p:cNvPicPr>
            <a:picLocks noChangeAspect="1"/>
          </p:cNvPicPr>
          <p:nvPr/>
        </p:nvPicPr>
        <p:blipFill>
          <a:blip r:embed="rId3"/>
          <a:stretch>
            <a:fillRect/>
          </a:stretch>
        </p:blipFill>
        <p:spPr>
          <a:xfrm>
            <a:off x="789867" y="723795"/>
            <a:ext cx="7564266" cy="6134205"/>
          </a:xfrm>
          <a:prstGeom prst="rect">
            <a:avLst/>
          </a:prstGeom>
        </p:spPr>
      </p:pic>
    </p:spTree>
    <p:extLst>
      <p:ext uri="{BB962C8B-B14F-4D97-AF65-F5344CB8AC3E}">
        <p14:creationId xmlns:p14="http://schemas.microsoft.com/office/powerpoint/2010/main" val="2242886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4" name="Picture 3">
            <a:extLst>
              <a:ext uri="{FF2B5EF4-FFF2-40B4-BE49-F238E27FC236}">
                <a16:creationId xmlns:a16="http://schemas.microsoft.com/office/drawing/2014/main" id="{0B96DFF1-EDAA-417F-AF45-402511731259}"/>
              </a:ext>
            </a:extLst>
          </p:cNvPr>
          <p:cNvPicPr>
            <a:picLocks noChangeAspect="1"/>
          </p:cNvPicPr>
          <p:nvPr/>
        </p:nvPicPr>
        <p:blipFill>
          <a:blip r:embed="rId3"/>
          <a:stretch>
            <a:fillRect/>
          </a:stretch>
        </p:blipFill>
        <p:spPr>
          <a:xfrm>
            <a:off x="60488" y="887942"/>
            <a:ext cx="9023024" cy="5891065"/>
          </a:xfrm>
          <a:prstGeom prst="rect">
            <a:avLst/>
          </a:prstGeom>
        </p:spPr>
      </p:pic>
    </p:spTree>
    <p:extLst>
      <p:ext uri="{BB962C8B-B14F-4D97-AF65-F5344CB8AC3E}">
        <p14:creationId xmlns:p14="http://schemas.microsoft.com/office/powerpoint/2010/main" val="393957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Notion de bloc d'instructions et d'indentation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a:t>
            </a:fld>
            <a:endParaRPr/>
          </a:p>
        </p:txBody>
      </p:sp>
      <p:pic>
        <p:nvPicPr>
          <p:cNvPr id="2" name="Picture 1">
            <a:extLst>
              <a:ext uri="{FF2B5EF4-FFF2-40B4-BE49-F238E27FC236}">
                <a16:creationId xmlns:a16="http://schemas.microsoft.com/office/drawing/2014/main" id="{9942308B-3023-4E9E-AA69-E7FBD62B9C20}"/>
              </a:ext>
            </a:extLst>
          </p:cNvPr>
          <p:cNvPicPr>
            <a:picLocks noChangeAspect="1"/>
          </p:cNvPicPr>
          <p:nvPr/>
        </p:nvPicPr>
        <p:blipFill>
          <a:blip r:embed="rId3"/>
          <a:stretch>
            <a:fillRect/>
          </a:stretch>
        </p:blipFill>
        <p:spPr>
          <a:xfrm>
            <a:off x="-1" y="916415"/>
            <a:ext cx="9144001" cy="5622497"/>
          </a:xfrm>
          <a:prstGeom prst="rect">
            <a:avLst/>
          </a:prstGeom>
        </p:spPr>
      </p:pic>
    </p:spTree>
    <p:extLst>
      <p:ext uri="{BB962C8B-B14F-4D97-AF65-F5344CB8AC3E}">
        <p14:creationId xmlns:p14="http://schemas.microsoft.com/office/powerpoint/2010/main" val="37607422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21DE9D66-C1BB-4CA2-8605-7B1A6C66427F}"/>
              </a:ext>
            </a:extLst>
          </p:cNvPr>
          <p:cNvPicPr>
            <a:picLocks noChangeAspect="1"/>
          </p:cNvPicPr>
          <p:nvPr/>
        </p:nvPicPr>
        <p:blipFill>
          <a:blip r:embed="rId3"/>
          <a:stretch>
            <a:fillRect/>
          </a:stretch>
        </p:blipFill>
        <p:spPr>
          <a:xfrm>
            <a:off x="16933" y="731797"/>
            <a:ext cx="9127067" cy="6125142"/>
          </a:xfrm>
          <a:prstGeom prst="rect">
            <a:avLst/>
          </a:prstGeom>
        </p:spPr>
      </p:pic>
    </p:spTree>
    <p:extLst>
      <p:ext uri="{BB962C8B-B14F-4D97-AF65-F5344CB8AC3E}">
        <p14:creationId xmlns:p14="http://schemas.microsoft.com/office/powerpoint/2010/main" val="3132980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4" name="Picture 3">
            <a:extLst>
              <a:ext uri="{FF2B5EF4-FFF2-40B4-BE49-F238E27FC236}">
                <a16:creationId xmlns:a16="http://schemas.microsoft.com/office/drawing/2014/main" id="{E6F6C464-2E29-47AB-8D4B-FDFA0B21FC00}"/>
              </a:ext>
            </a:extLst>
          </p:cNvPr>
          <p:cNvPicPr>
            <a:picLocks noChangeAspect="1"/>
          </p:cNvPicPr>
          <p:nvPr/>
        </p:nvPicPr>
        <p:blipFill>
          <a:blip r:embed="rId3"/>
          <a:stretch>
            <a:fillRect/>
          </a:stretch>
        </p:blipFill>
        <p:spPr>
          <a:xfrm>
            <a:off x="1292029" y="878189"/>
            <a:ext cx="6559941" cy="5979811"/>
          </a:xfrm>
          <a:prstGeom prst="rect">
            <a:avLst/>
          </a:prstGeom>
        </p:spPr>
      </p:pic>
    </p:spTree>
    <p:extLst>
      <p:ext uri="{BB962C8B-B14F-4D97-AF65-F5344CB8AC3E}">
        <p14:creationId xmlns:p14="http://schemas.microsoft.com/office/powerpoint/2010/main" val="27763917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570ACE32-2731-4E2F-AC15-F9F92F366A9E}"/>
              </a:ext>
            </a:extLst>
          </p:cNvPr>
          <p:cNvPicPr>
            <a:picLocks noChangeAspect="1"/>
          </p:cNvPicPr>
          <p:nvPr/>
        </p:nvPicPr>
        <p:blipFill>
          <a:blip r:embed="rId3"/>
          <a:stretch>
            <a:fillRect/>
          </a:stretch>
        </p:blipFill>
        <p:spPr>
          <a:xfrm>
            <a:off x="1540853" y="768861"/>
            <a:ext cx="6062293" cy="5952614"/>
          </a:xfrm>
          <a:prstGeom prst="rect">
            <a:avLst/>
          </a:prstGeom>
        </p:spPr>
      </p:pic>
    </p:spTree>
    <p:extLst>
      <p:ext uri="{BB962C8B-B14F-4D97-AF65-F5344CB8AC3E}">
        <p14:creationId xmlns:p14="http://schemas.microsoft.com/office/powerpoint/2010/main" val="11416012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4" name="Picture 3">
            <a:extLst>
              <a:ext uri="{FF2B5EF4-FFF2-40B4-BE49-F238E27FC236}">
                <a16:creationId xmlns:a16="http://schemas.microsoft.com/office/drawing/2014/main" id="{338D0AB2-FB12-40D7-8195-E0768A5DF125}"/>
              </a:ext>
            </a:extLst>
          </p:cNvPr>
          <p:cNvPicPr>
            <a:picLocks noChangeAspect="1"/>
          </p:cNvPicPr>
          <p:nvPr/>
        </p:nvPicPr>
        <p:blipFill>
          <a:blip r:embed="rId3"/>
          <a:stretch>
            <a:fillRect/>
          </a:stretch>
        </p:blipFill>
        <p:spPr>
          <a:xfrm>
            <a:off x="1300248" y="1047417"/>
            <a:ext cx="6922350" cy="5674058"/>
          </a:xfrm>
          <a:prstGeom prst="rect">
            <a:avLst/>
          </a:prstGeom>
        </p:spPr>
      </p:pic>
    </p:spTree>
    <p:extLst>
      <p:ext uri="{BB962C8B-B14F-4D97-AF65-F5344CB8AC3E}">
        <p14:creationId xmlns:p14="http://schemas.microsoft.com/office/powerpoint/2010/main" val="1843547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E8F9DD9B-A8D9-4169-A60D-AC48E422531E}"/>
              </a:ext>
            </a:extLst>
          </p:cNvPr>
          <p:cNvPicPr>
            <a:picLocks noChangeAspect="1"/>
          </p:cNvPicPr>
          <p:nvPr/>
        </p:nvPicPr>
        <p:blipFill>
          <a:blip r:embed="rId3"/>
          <a:stretch>
            <a:fillRect/>
          </a:stretch>
        </p:blipFill>
        <p:spPr>
          <a:xfrm>
            <a:off x="1453407" y="798126"/>
            <a:ext cx="6237186" cy="6059874"/>
          </a:xfrm>
          <a:prstGeom prst="rect">
            <a:avLst/>
          </a:prstGeom>
        </p:spPr>
      </p:pic>
    </p:spTree>
    <p:extLst>
      <p:ext uri="{BB962C8B-B14F-4D97-AF65-F5344CB8AC3E}">
        <p14:creationId xmlns:p14="http://schemas.microsoft.com/office/powerpoint/2010/main" val="16252252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C411B747-4514-46B0-8329-0CC601E2C7CA}"/>
              </a:ext>
            </a:extLst>
          </p:cNvPr>
          <p:cNvPicPr>
            <a:picLocks noChangeAspect="1"/>
          </p:cNvPicPr>
          <p:nvPr/>
        </p:nvPicPr>
        <p:blipFill>
          <a:blip r:embed="rId3"/>
          <a:stretch>
            <a:fillRect/>
          </a:stretch>
        </p:blipFill>
        <p:spPr>
          <a:xfrm>
            <a:off x="328589" y="887942"/>
            <a:ext cx="8486821" cy="5690666"/>
          </a:xfrm>
          <a:prstGeom prst="rect">
            <a:avLst/>
          </a:prstGeom>
        </p:spPr>
      </p:pic>
    </p:spTree>
    <p:extLst>
      <p:ext uri="{BB962C8B-B14F-4D97-AF65-F5344CB8AC3E}">
        <p14:creationId xmlns:p14="http://schemas.microsoft.com/office/powerpoint/2010/main" val="34057837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10- Plus sur chaînes de caractères</a:t>
            </a:r>
            <a:br>
              <a:rPr lang="fr-FR" dirty="0"/>
            </a:br>
            <a:br>
              <a:rPr lang="fr-FR" dirty="0"/>
            </a:br>
            <a:endParaRPr lang="fr-FR" dirty="0"/>
          </a:p>
        </p:txBody>
      </p:sp>
    </p:spTree>
    <p:extLst>
      <p:ext uri="{BB962C8B-B14F-4D97-AF65-F5344CB8AC3E}">
        <p14:creationId xmlns:p14="http://schemas.microsoft.com/office/powerpoint/2010/main" val="9910783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Chaînes de caractères et listes</a:t>
            </a:r>
          </a:p>
        </p:txBody>
      </p:sp>
      <p:pic>
        <p:nvPicPr>
          <p:cNvPr id="4" name="Picture 3">
            <a:extLst>
              <a:ext uri="{FF2B5EF4-FFF2-40B4-BE49-F238E27FC236}">
                <a16:creationId xmlns:a16="http://schemas.microsoft.com/office/drawing/2014/main" id="{F9E0C18B-12FF-4B8E-8D19-E61CF495D7DC}"/>
              </a:ext>
            </a:extLst>
          </p:cNvPr>
          <p:cNvPicPr>
            <a:picLocks noChangeAspect="1"/>
          </p:cNvPicPr>
          <p:nvPr/>
        </p:nvPicPr>
        <p:blipFill>
          <a:blip r:embed="rId3"/>
          <a:stretch>
            <a:fillRect/>
          </a:stretch>
        </p:blipFill>
        <p:spPr>
          <a:xfrm>
            <a:off x="265242" y="1085081"/>
            <a:ext cx="8621106" cy="5112517"/>
          </a:xfrm>
          <a:prstGeom prst="rect">
            <a:avLst/>
          </a:prstGeom>
        </p:spPr>
      </p:pic>
    </p:spTree>
    <p:extLst>
      <p:ext uri="{BB962C8B-B14F-4D97-AF65-F5344CB8AC3E}">
        <p14:creationId xmlns:p14="http://schemas.microsoft.com/office/powerpoint/2010/main" val="21133891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Chaînes de caractères et listes</a:t>
            </a:r>
          </a:p>
        </p:txBody>
      </p:sp>
      <p:pic>
        <p:nvPicPr>
          <p:cNvPr id="2" name="Picture 1">
            <a:extLst>
              <a:ext uri="{FF2B5EF4-FFF2-40B4-BE49-F238E27FC236}">
                <a16:creationId xmlns:a16="http://schemas.microsoft.com/office/drawing/2014/main" id="{5C048636-693C-4ACE-8390-994816125930}"/>
              </a:ext>
            </a:extLst>
          </p:cNvPr>
          <p:cNvPicPr>
            <a:picLocks noChangeAspect="1"/>
          </p:cNvPicPr>
          <p:nvPr/>
        </p:nvPicPr>
        <p:blipFill>
          <a:blip r:embed="rId3"/>
          <a:stretch>
            <a:fillRect/>
          </a:stretch>
        </p:blipFill>
        <p:spPr>
          <a:xfrm>
            <a:off x="200275" y="1083531"/>
            <a:ext cx="8694214" cy="4419801"/>
          </a:xfrm>
          <a:prstGeom prst="rect">
            <a:avLst/>
          </a:prstGeom>
        </p:spPr>
      </p:pic>
    </p:spTree>
    <p:extLst>
      <p:ext uri="{BB962C8B-B14F-4D97-AF65-F5344CB8AC3E}">
        <p14:creationId xmlns:p14="http://schemas.microsoft.com/office/powerpoint/2010/main" val="15164136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Caractères spéciaux</a:t>
            </a:r>
          </a:p>
        </p:txBody>
      </p:sp>
      <p:pic>
        <p:nvPicPr>
          <p:cNvPr id="2" name="Picture 1">
            <a:extLst>
              <a:ext uri="{FF2B5EF4-FFF2-40B4-BE49-F238E27FC236}">
                <a16:creationId xmlns:a16="http://schemas.microsoft.com/office/drawing/2014/main" id="{8F0585D3-85DE-4E8C-8656-424C612E2D86}"/>
              </a:ext>
            </a:extLst>
          </p:cNvPr>
          <p:cNvPicPr>
            <a:picLocks noChangeAspect="1"/>
          </p:cNvPicPr>
          <p:nvPr/>
        </p:nvPicPr>
        <p:blipFill>
          <a:blip r:embed="rId3"/>
          <a:stretch>
            <a:fillRect/>
          </a:stretch>
        </p:blipFill>
        <p:spPr>
          <a:xfrm>
            <a:off x="739577" y="694266"/>
            <a:ext cx="7512445" cy="6163734"/>
          </a:xfrm>
          <a:prstGeom prst="rect">
            <a:avLst/>
          </a:prstGeom>
        </p:spPr>
      </p:pic>
    </p:spTree>
    <p:extLst>
      <p:ext uri="{BB962C8B-B14F-4D97-AF65-F5344CB8AC3E}">
        <p14:creationId xmlns:p14="http://schemas.microsoft.com/office/powerpoint/2010/main" val="3313688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Notion de bloc d'instructions et d'indentation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a:t>
            </a:fld>
            <a:endParaRPr/>
          </a:p>
        </p:txBody>
      </p:sp>
      <p:pic>
        <p:nvPicPr>
          <p:cNvPr id="3" name="Picture 2">
            <a:extLst>
              <a:ext uri="{FF2B5EF4-FFF2-40B4-BE49-F238E27FC236}">
                <a16:creationId xmlns:a16="http://schemas.microsoft.com/office/drawing/2014/main" id="{11462BCE-71EF-44D1-858F-7A12B8D414A8}"/>
              </a:ext>
            </a:extLst>
          </p:cNvPr>
          <p:cNvPicPr>
            <a:picLocks noChangeAspect="1"/>
          </p:cNvPicPr>
          <p:nvPr/>
        </p:nvPicPr>
        <p:blipFill>
          <a:blip r:embed="rId3"/>
          <a:stretch>
            <a:fillRect/>
          </a:stretch>
        </p:blipFill>
        <p:spPr>
          <a:xfrm>
            <a:off x="0" y="1816783"/>
            <a:ext cx="9144000" cy="3957484"/>
          </a:xfrm>
          <a:prstGeom prst="rect">
            <a:avLst/>
          </a:prstGeom>
        </p:spPr>
      </p:pic>
    </p:spTree>
    <p:extLst>
      <p:ext uri="{BB962C8B-B14F-4D97-AF65-F5344CB8AC3E}">
        <p14:creationId xmlns:p14="http://schemas.microsoft.com/office/powerpoint/2010/main" val="38988530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4" name="Picture 3">
            <a:extLst>
              <a:ext uri="{FF2B5EF4-FFF2-40B4-BE49-F238E27FC236}">
                <a16:creationId xmlns:a16="http://schemas.microsoft.com/office/drawing/2014/main" id="{A051284B-77B9-481C-932A-9ADB56F75BEE}"/>
              </a:ext>
            </a:extLst>
          </p:cNvPr>
          <p:cNvPicPr>
            <a:picLocks noChangeAspect="1"/>
          </p:cNvPicPr>
          <p:nvPr/>
        </p:nvPicPr>
        <p:blipFill>
          <a:blip r:embed="rId3"/>
          <a:stretch>
            <a:fillRect/>
          </a:stretch>
        </p:blipFill>
        <p:spPr>
          <a:xfrm>
            <a:off x="465019" y="808592"/>
            <a:ext cx="8297333" cy="5912883"/>
          </a:xfrm>
          <a:prstGeom prst="rect">
            <a:avLst/>
          </a:prstGeom>
        </p:spPr>
      </p:pic>
    </p:spTree>
    <p:extLst>
      <p:ext uri="{BB962C8B-B14F-4D97-AF65-F5344CB8AC3E}">
        <p14:creationId xmlns:p14="http://schemas.microsoft.com/office/powerpoint/2010/main" val="29121319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2" name="Picture 1">
            <a:extLst>
              <a:ext uri="{FF2B5EF4-FFF2-40B4-BE49-F238E27FC236}">
                <a16:creationId xmlns:a16="http://schemas.microsoft.com/office/drawing/2014/main" id="{7792D4C8-3DC3-4A82-95FA-84BC38D27717}"/>
              </a:ext>
            </a:extLst>
          </p:cNvPr>
          <p:cNvPicPr>
            <a:picLocks noChangeAspect="1"/>
          </p:cNvPicPr>
          <p:nvPr/>
        </p:nvPicPr>
        <p:blipFill>
          <a:blip r:embed="rId3"/>
          <a:stretch>
            <a:fillRect/>
          </a:stretch>
        </p:blipFill>
        <p:spPr>
          <a:xfrm>
            <a:off x="152400" y="887942"/>
            <a:ext cx="8839200" cy="5710802"/>
          </a:xfrm>
          <a:prstGeom prst="rect">
            <a:avLst/>
          </a:prstGeom>
        </p:spPr>
      </p:pic>
    </p:spTree>
    <p:extLst>
      <p:ext uri="{BB962C8B-B14F-4D97-AF65-F5344CB8AC3E}">
        <p14:creationId xmlns:p14="http://schemas.microsoft.com/office/powerpoint/2010/main" val="1437602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4" name="Picture 3">
            <a:extLst>
              <a:ext uri="{FF2B5EF4-FFF2-40B4-BE49-F238E27FC236}">
                <a16:creationId xmlns:a16="http://schemas.microsoft.com/office/drawing/2014/main" id="{92B36AA6-0027-41D8-8D93-7FC09D325DC4}"/>
              </a:ext>
            </a:extLst>
          </p:cNvPr>
          <p:cNvPicPr>
            <a:picLocks noChangeAspect="1"/>
          </p:cNvPicPr>
          <p:nvPr/>
        </p:nvPicPr>
        <p:blipFill>
          <a:blip r:embed="rId3"/>
          <a:stretch>
            <a:fillRect/>
          </a:stretch>
        </p:blipFill>
        <p:spPr>
          <a:xfrm>
            <a:off x="1461095" y="761627"/>
            <a:ext cx="6514503" cy="6039936"/>
          </a:xfrm>
          <a:prstGeom prst="rect">
            <a:avLst/>
          </a:prstGeom>
        </p:spPr>
      </p:pic>
    </p:spTree>
    <p:extLst>
      <p:ext uri="{BB962C8B-B14F-4D97-AF65-F5344CB8AC3E}">
        <p14:creationId xmlns:p14="http://schemas.microsoft.com/office/powerpoint/2010/main" val="1639724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2" name="Picture 1">
            <a:extLst>
              <a:ext uri="{FF2B5EF4-FFF2-40B4-BE49-F238E27FC236}">
                <a16:creationId xmlns:a16="http://schemas.microsoft.com/office/drawing/2014/main" id="{9F116224-6BEC-4A37-B397-7007A7841F68}"/>
              </a:ext>
            </a:extLst>
          </p:cNvPr>
          <p:cNvPicPr>
            <a:picLocks noChangeAspect="1"/>
          </p:cNvPicPr>
          <p:nvPr/>
        </p:nvPicPr>
        <p:blipFill>
          <a:blip r:embed="rId3"/>
          <a:stretch>
            <a:fillRect/>
          </a:stretch>
        </p:blipFill>
        <p:spPr>
          <a:xfrm>
            <a:off x="732042" y="1164980"/>
            <a:ext cx="7679915" cy="5556495"/>
          </a:xfrm>
          <a:prstGeom prst="rect">
            <a:avLst/>
          </a:prstGeom>
        </p:spPr>
      </p:pic>
    </p:spTree>
    <p:extLst>
      <p:ext uri="{BB962C8B-B14F-4D97-AF65-F5344CB8AC3E}">
        <p14:creationId xmlns:p14="http://schemas.microsoft.com/office/powerpoint/2010/main" val="20957082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4" name="Picture 3">
            <a:extLst>
              <a:ext uri="{FF2B5EF4-FFF2-40B4-BE49-F238E27FC236}">
                <a16:creationId xmlns:a16="http://schemas.microsoft.com/office/drawing/2014/main" id="{7773A289-5580-4464-8F9E-BB8DBEFCBE93}"/>
              </a:ext>
            </a:extLst>
          </p:cNvPr>
          <p:cNvPicPr>
            <a:picLocks noChangeAspect="1"/>
          </p:cNvPicPr>
          <p:nvPr/>
        </p:nvPicPr>
        <p:blipFill>
          <a:blip r:embed="rId3"/>
          <a:stretch>
            <a:fillRect/>
          </a:stretch>
        </p:blipFill>
        <p:spPr>
          <a:xfrm>
            <a:off x="1145606" y="885650"/>
            <a:ext cx="6542128" cy="5962308"/>
          </a:xfrm>
          <a:prstGeom prst="rect">
            <a:avLst/>
          </a:prstGeom>
        </p:spPr>
      </p:pic>
    </p:spTree>
    <p:extLst>
      <p:ext uri="{BB962C8B-B14F-4D97-AF65-F5344CB8AC3E}">
        <p14:creationId xmlns:p14="http://schemas.microsoft.com/office/powerpoint/2010/main" val="5695033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Extraction de valeurs numériques d'une chaîne de caractères</a:t>
            </a:r>
          </a:p>
        </p:txBody>
      </p:sp>
      <p:pic>
        <p:nvPicPr>
          <p:cNvPr id="2" name="Picture 1">
            <a:extLst>
              <a:ext uri="{FF2B5EF4-FFF2-40B4-BE49-F238E27FC236}">
                <a16:creationId xmlns:a16="http://schemas.microsoft.com/office/drawing/2014/main" id="{6FDF86FC-EA2C-453F-A7CA-A5FC18059919}"/>
              </a:ext>
            </a:extLst>
          </p:cNvPr>
          <p:cNvPicPr>
            <a:picLocks noChangeAspect="1"/>
          </p:cNvPicPr>
          <p:nvPr/>
        </p:nvPicPr>
        <p:blipFill>
          <a:blip r:embed="rId3"/>
          <a:stretch>
            <a:fillRect/>
          </a:stretch>
        </p:blipFill>
        <p:spPr>
          <a:xfrm>
            <a:off x="152400" y="887941"/>
            <a:ext cx="8839200" cy="5790189"/>
          </a:xfrm>
          <a:prstGeom prst="rect">
            <a:avLst/>
          </a:prstGeom>
        </p:spPr>
      </p:pic>
    </p:spTree>
    <p:extLst>
      <p:ext uri="{BB962C8B-B14F-4D97-AF65-F5344CB8AC3E}">
        <p14:creationId xmlns:p14="http://schemas.microsoft.com/office/powerpoint/2010/main" val="22179042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Conversion d'une liste de chaînes de caractères en une chaîne de caractères</a:t>
            </a:r>
          </a:p>
        </p:txBody>
      </p:sp>
      <p:pic>
        <p:nvPicPr>
          <p:cNvPr id="4" name="Picture 3">
            <a:extLst>
              <a:ext uri="{FF2B5EF4-FFF2-40B4-BE49-F238E27FC236}">
                <a16:creationId xmlns:a16="http://schemas.microsoft.com/office/drawing/2014/main" id="{8AB6CEDC-269B-436B-8130-EF012E5B5906}"/>
              </a:ext>
            </a:extLst>
          </p:cNvPr>
          <p:cNvPicPr>
            <a:picLocks noChangeAspect="1"/>
          </p:cNvPicPr>
          <p:nvPr/>
        </p:nvPicPr>
        <p:blipFill>
          <a:blip r:embed="rId3"/>
          <a:stretch>
            <a:fillRect/>
          </a:stretch>
        </p:blipFill>
        <p:spPr>
          <a:xfrm>
            <a:off x="906528" y="1086066"/>
            <a:ext cx="7330944" cy="5759151"/>
          </a:xfrm>
          <a:prstGeom prst="rect">
            <a:avLst/>
          </a:prstGeom>
        </p:spPr>
      </p:pic>
    </p:spTree>
    <p:extLst>
      <p:ext uri="{BB962C8B-B14F-4D97-AF65-F5344CB8AC3E}">
        <p14:creationId xmlns:p14="http://schemas.microsoft.com/office/powerpoint/2010/main" val="42659979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Conversion d'une liste de chaînes de caractères en une chaîne de caractères</a:t>
            </a:r>
          </a:p>
        </p:txBody>
      </p:sp>
      <p:pic>
        <p:nvPicPr>
          <p:cNvPr id="2" name="Picture 1">
            <a:extLst>
              <a:ext uri="{FF2B5EF4-FFF2-40B4-BE49-F238E27FC236}">
                <a16:creationId xmlns:a16="http://schemas.microsoft.com/office/drawing/2014/main" id="{C14D59B1-A7ED-480F-BF89-5DE555730284}"/>
              </a:ext>
            </a:extLst>
          </p:cNvPr>
          <p:cNvPicPr>
            <a:picLocks noChangeAspect="1"/>
          </p:cNvPicPr>
          <p:nvPr/>
        </p:nvPicPr>
        <p:blipFill>
          <a:blip r:embed="rId3"/>
          <a:stretch>
            <a:fillRect/>
          </a:stretch>
        </p:blipFill>
        <p:spPr>
          <a:xfrm>
            <a:off x="177931" y="1338886"/>
            <a:ext cx="8813669" cy="5017464"/>
          </a:xfrm>
          <a:prstGeom prst="rect">
            <a:avLst/>
          </a:prstGeom>
        </p:spPr>
      </p:pic>
    </p:spTree>
    <p:extLst>
      <p:ext uri="{BB962C8B-B14F-4D97-AF65-F5344CB8AC3E}">
        <p14:creationId xmlns:p14="http://schemas.microsoft.com/office/powerpoint/2010/main" val="3993280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Conversion d'une liste de chaînes de caractères en une chaîne de caractères</a:t>
            </a:r>
          </a:p>
        </p:txBody>
      </p:sp>
      <p:pic>
        <p:nvPicPr>
          <p:cNvPr id="4" name="Picture 3">
            <a:extLst>
              <a:ext uri="{FF2B5EF4-FFF2-40B4-BE49-F238E27FC236}">
                <a16:creationId xmlns:a16="http://schemas.microsoft.com/office/drawing/2014/main" id="{594DD8E5-00DA-44BB-B0CE-64852F42679F}"/>
              </a:ext>
            </a:extLst>
          </p:cNvPr>
          <p:cNvPicPr>
            <a:picLocks noChangeAspect="1"/>
          </p:cNvPicPr>
          <p:nvPr/>
        </p:nvPicPr>
        <p:blipFill>
          <a:blip r:embed="rId3"/>
          <a:stretch>
            <a:fillRect/>
          </a:stretch>
        </p:blipFill>
        <p:spPr>
          <a:xfrm>
            <a:off x="0" y="1070793"/>
            <a:ext cx="9144000" cy="5495560"/>
          </a:xfrm>
          <a:prstGeom prst="rect">
            <a:avLst/>
          </a:prstGeom>
        </p:spPr>
      </p:pic>
    </p:spTree>
    <p:extLst>
      <p:ext uri="{BB962C8B-B14F-4D97-AF65-F5344CB8AC3E}">
        <p14:creationId xmlns:p14="http://schemas.microsoft.com/office/powerpoint/2010/main" val="20419173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11- Plus sur les listes</a:t>
            </a:r>
          </a:p>
        </p:txBody>
      </p:sp>
    </p:spTree>
    <p:extLst>
      <p:ext uri="{BB962C8B-B14F-4D97-AF65-F5344CB8AC3E}">
        <p14:creationId xmlns:p14="http://schemas.microsoft.com/office/powerpoint/2010/main" val="285834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2 Variables</a:t>
            </a:r>
            <a:br>
              <a:rPr lang="fr-FR" dirty="0"/>
            </a:br>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.append()</a:t>
            </a:r>
          </a:p>
        </p:txBody>
      </p:sp>
      <p:pic>
        <p:nvPicPr>
          <p:cNvPr id="5" name="Picture 4">
            <a:extLst>
              <a:ext uri="{FF2B5EF4-FFF2-40B4-BE49-F238E27FC236}">
                <a16:creationId xmlns:a16="http://schemas.microsoft.com/office/drawing/2014/main" id="{8B933493-0CF9-49A9-B14F-9416DB1582BF}"/>
              </a:ext>
            </a:extLst>
          </p:cNvPr>
          <p:cNvPicPr>
            <a:picLocks noChangeAspect="1"/>
          </p:cNvPicPr>
          <p:nvPr/>
        </p:nvPicPr>
        <p:blipFill>
          <a:blip r:embed="rId3"/>
          <a:stretch>
            <a:fillRect/>
          </a:stretch>
        </p:blipFill>
        <p:spPr>
          <a:xfrm>
            <a:off x="152400" y="887941"/>
            <a:ext cx="8916680" cy="4276725"/>
          </a:xfrm>
          <a:prstGeom prst="rect">
            <a:avLst/>
          </a:prstGeom>
        </p:spPr>
      </p:pic>
    </p:spTree>
    <p:extLst>
      <p:ext uri="{BB962C8B-B14F-4D97-AF65-F5344CB8AC3E}">
        <p14:creationId xmlns:p14="http://schemas.microsoft.com/office/powerpoint/2010/main" val="1083935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.insert() .</a:t>
            </a:r>
            <a:r>
              <a:rPr lang="fr-FR" dirty="0" err="1"/>
              <a:t>del</a:t>
            </a:r>
            <a:r>
              <a:rPr lang="fr-FR" dirty="0"/>
              <a:t>() .</a:t>
            </a:r>
            <a:r>
              <a:rPr lang="fr-FR" dirty="0" err="1"/>
              <a:t>remove</a:t>
            </a:r>
            <a:r>
              <a:rPr lang="fr-FR" dirty="0"/>
              <a:t>() </a:t>
            </a:r>
          </a:p>
        </p:txBody>
      </p:sp>
      <p:pic>
        <p:nvPicPr>
          <p:cNvPr id="2" name="Picture 1">
            <a:extLst>
              <a:ext uri="{FF2B5EF4-FFF2-40B4-BE49-F238E27FC236}">
                <a16:creationId xmlns:a16="http://schemas.microsoft.com/office/drawing/2014/main" id="{5058FAA6-8ACB-42CD-97A1-3F70726800C3}"/>
              </a:ext>
            </a:extLst>
          </p:cNvPr>
          <p:cNvPicPr>
            <a:picLocks noChangeAspect="1"/>
          </p:cNvPicPr>
          <p:nvPr/>
        </p:nvPicPr>
        <p:blipFill>
          <a:blip r:embed="rId3"/>
          <a:stretch>
            <a:fillRect/>
          </a:stretch>
        </p:blipFill>
        <p:spPr>
          <a:xfrm>
            <a:off x="138935" y="923244"/>
            <a:ext cx="8866130" cy="1799268"/>
          </a:xfrm>
          <a:prstGeom prst="rect">
            <a:avLst/>
          </a:prstGeom>
        </p:spPr>
      </p:pic>
      <p:pic>
        <p:nvPicPr>
          <p:cNvPr id="4" name="Picture 3">
            <a:extLst>
              <a:ext uri="{FF2B5EF4-FFF2-40B4-BE49-F238E27FC236}">
                <a16:creationId xmlns:a16="http://schemas.microsoft.com/office/drawing/2014/main" id="{CA40A122-C7A6-4EC1-B862-B49080C9B95F}"/>
              </a:ext>
            </a:extLst>
          </p:cNvPr>
          <p:cNvPicPr>
            <a:picLocks noChangeAspect="1"/>
          </p:cNvPicPr>
          <p:nvPr/>
        </p:nvPicPr>
        <p:blipFill>
          <a:blip r:embed="rId4"/>
          <a:stretch>
            <a:fillRect/>
          </a:stretch>
        </p:blipFill>
        <p:spPr>
          <a:xfrm>
            <a:off x="59984" y="2892857"/>
            <a:ext cx="8991600" cy="1645274"/>
          </a:xfrm>
          <a:prstGeom prst="rect">
            <a:avLst/>
          </a:prstGeom>
        </p:spPr>
      </p:pic>
      <p:pic>
        <p:nvPicPr>
          <p:cNvPr id="5" name="Picture 4">
            <a:extLst>
              <a:ext uri="{FF2B5EF4-FFF2-40B4-BE49-F238E27FC236}">
                <a16:creationId xmlns:a16="http://schemas.microsoft.com/office/drawing/2014/main" id="{D77AD5F6-75CD-4229-86EE-EE0AD181A13F}"/>
              </a:ext>
            </a:extLst>
          </p:cNvPr>
          <p:cNvPicPr>
            <a:picLocks noChangeAspect="1"/>
          </p:cNvPicPr>
          <p:nvPr/>
        </p:nvPicPr>
        <p:blipFill>
          <a:blip r:embed="rId5"/>
          <a:stretch>
            <a:fillRect/>
          </a:stretch>
        </p:blipFill>
        <p:spPr>
          <a:xfrm>
            <a:off x="363042" y="4947957"/>
            <a:ext cx="8459225" cy="1578299"/>
          </a:xfrm>
          <a:prstGeom prst="rect">
            <a:avLst/>
          </a:prstGeom>
        </p:spPr>
      </p:pic>
    </p:spTree>
    <p:extLst>
      <p:ext uri="{BB962C8B-B14F-4D97-AF65-F5344CB8AC3E}">
        <p14:creationId xmlns:p14="http://schemas.microsoft.com/office/powerpoint/2010/main" val="23745678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marL="457200" lvl="0" indent="-228600" algn="ctr">
              <a:lnSpc>
                <a:spcPct val="100000"/>
              </a:lnSpc>
              <a:defRPr/>
            </a:pPr>
            <a:r>
              <a:rPr lang="fr-FR" sz="3600" dirty="0">
                <a:solidFill>
                  <a:srgbClr val="000000"/>
                </a:solidFill>
                <a:latin typeface="Arial"/>
                <a:ea typeface="Arial"/>
                <a:cs typeface="Arial"/>
                <a:sym typeface="Arial"/>
              </a:rPr>
              <a:t>.sort()  .count()  .reverse()</a:t>
            </a:r>
            <a:endParaRPr lang="fr-FR" dirty="0"/>
          </a:p>
        </p:txBody>
      </p:sp>
      <p:pic>
        <p:nvPicPr>
          <p:cNvPr id="2" name="Picture 1">
            <a:extLst>
              <a:ext uri="{FF2B5EF4-FFF2-40B4-BE49-F238E27FC236}">
                <a16:creationId xmlns:a16="http://schemas.microsoft.com/office/drawing/2014/main" id="{A304DDC9-2A78-4AFB-BC6F-FF3307FA5E0A}"/>
              </a:ext>
            </a:extLst>
          </p:cNvPr>
          <p:cNvPicPr>
            <a:picLocks noChangeAspect="1"/>
          </p:cNvPicPr>
          <p:nvPr/>
        </p:nvPicPr>
        <p:blipFill>
          <a:blip r:embed="rId3"/>
          <a:stretch>
            <a:fillRect/>
          </a:stretch>
        </p:blipFill>
        <p:spPr>
          <a:xfrm>
            <a:off x="202470" y="972265"/>
            <a:ext cx="8789130" cy="1601258"/>
          </a:xfrm>
          <a:prstGeom prst="rect">
            <a:avLst/>
          </a:prstGeom>
        </p:spPr>
      </p:pic>
      <p:pic>
        <p:nvPicPr>
          <p:cNvPr id="4" name="Picture 3">
            <a:extLst>
              <a:ext uri="{FF2B5EF4-FFF2-40B4-BE49-F238E27FC236}">
                <a16:creationId xmlns:a16="http://schemas.microsoft.com/office/drawing/2014/main" id="{02689E6E-B8E1-43E6-B914-E7BA185A2D80}"/>
              </a:ext>
            </a:extLst>
          </p:cNvPr>
          <p:cNvPicPr>
            <a:picLocks noChangeAspect="1"/>
          </p:cNvPicPr>
          <p:nvPr/>
        </p:nvPicPr>
        <p:blipFill>
          <a:blip r:embed="rId4"/>
          <a:stretch>
            <a:fillRect/>
          </a:stretch>
        </p:blipFill>
        <p:spPr>
          <a:xfrm>
            <a:off x="152400" y="4259105"/>
            <a:ext cx="8789129" cy="2462370"/>
          </a:xfrm>
          <a:prstGeom prst="rect">
            <a:avLst/>
          </a:prstGeom>
        </p:spPr>
      </p:pic>
      <p:pic>
        <p:nvPicPr>
          <p:cNvPr id="6" name="Picture 5">
            <a:extLst>
              <a:ext uri="{FF2B5EF4-FFF2-40B4-BE49-F238E27FC236}">
                <a16:creationId xmlns:a16="http://schemas.microsoft.com/office/drawing/2014/main" id="{467DBB37-F52F-4F15-A678-7C51DABBF099}"/>
              </a:ext>
            </a:extLst>
          </p:cNvPr>
          <p:cNvPicPr>
            <a:picLocks noChangeAspect="1"/>
          </p:cNvPicPr>
          <p:nvPr/>
        </p:nvPicPr>
        <p:blipFill>
          <a:blip r:embed="rId5"/>
          <a:stretch>
            <a:fillRect/>
          </a:stretch>
        </p:blipFill>
        <p:spPr>
          <a:xfrm>
            <a:off x="202470" y="2648936"/>
            <a:ext cx="8739059" cy="1560128"/>
          </a:xfrm>
          <a:prstGeom prst="rect">
            <a:avLst/>
          </a:prstGeom>
        </p:spPr>
      </p:pic>
    </p:spTree>
    <p:extLst>
      <p:ext uri="{BB962C8B-B14F-4D97-AF65-F5344CB8AC3E}">
        <p14:creationId xmlns:p14="http://schemas.microsoft.com/office/powerpoint/2010/main" val="34200543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liste par itération</a:t>
            </a:r>
          </a:p>
        </p:txBody>
      </p:sp>
      <p:pic>
        <p:nvPicPr>
          <p:cNvPr id="2" name="Picture 1">
            <a:extLst>
              <a:ext uri="{FF2B5EF4-FFF2-40B4-BE49-F238E27FC236}">
                <a16:creationId xmlns:a16="http://schemas.microsoft.com/office/drawing/2014/main" id="{49601255-3BE6-4327-B4A1-7A261A668155}"/>
              </a:ext>
            </a:extLst>
          </p:cNvPr>
          <p:cNvPicPr>
            <a:picLocks noChangeAspect="1"/>
          </p:cNvPicPr>
          <p:nvPr/>
        </p:nvPicPr>
        <p:blipFill>
          <a:blip r:embed="rId3"/>
          <a:stretch>
            <a:fillRect/>
          </a:stretch>
        </p:blipFill>
        <p:spPr>
          <a:xfrm>
            <a:off x="104278" y="1535945"/>
            <a:ext cx="8969829" cy="4052054"/>
          </a:xfrm>
          <a:prstGeom prst="rect">
            <a:avLst/>
          </a:prstGeom>
        </p:spPr>
      </p:pic>
    </p:spTree>
    <p:extLst>
      <p:ext uri="{BB962C8B-B14F-4D97-AF65-F5344CB8AC3E}">
        <p14:creationId xmlns:p14="http://schemas.microsoft.com/office/powerpoint/2010/main" val="31018766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liste par itération</a:t>
            </a:r>
          </a:p>
        </p:txBody>
      </p:sp>
      <p:pic>
        <p:nvPicPr>
          <p:cNvPr id="2" name="Picture 1">
            <a:extLst>
              <a:ext uri="{FF2B5EF4-FFF2-40B4-BE49-F238E27FC236}">
                <a16:creationId xmlns:a16="http://schemas.microsoft.com/office/drawing/2014/main" id="{E402F8F2-1DE5-409C-B75C-5F326245B4FF}"/>
              </a:ext>
            </a:extLst>
          </p:cNvPr>
          <p:cNvPicPr>
            <a:picLocks noChangeAspect="1"/>
          </p:cNvPicPr>
          <p:nvPr/>
        </p:nvPicPr>
        <p:blipFill>
          <a:blip r:embed="rId3"/>
          <a:stretch>
            <a:fillRect/>
          </a:stretch>
        </p:blipFill>
        <p:spPr>
          <a:xfrm>
            <a:off x="110038" y="1389534"/>
            <a:ext cx="8881562" cy="3387442"/>
          </a:xfrm>
          <a:prstGeom prst="rect">
            <a:avLst/>
          </a:prstGeom>
        </p:spPr>
      </p:pic>
    </p:spTree>
    <p:extLst>
      <p:ext uri="{BB962C8B-B14F-4D97-AF65-F5344CB8AC3E}">
        <p14:creationId xmlns:p14="http://schemas.microsoft.com/office/powerpoint/2010/main" val="32361922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Test d'appartenance</a:t>
            </a:r>
          </a:p>
        </p:txBody>
      </p:sp>
      <p:pic>
        <p:nvPicPr>
          <p:cNvPr id="2" name="Picture 1">
            <a:extLst>
              <a:ext uri="{FF2B5EF4-FFF2-40B4-BE49-F238E27FC236}">
                <a16:creationId xmlns:a16="http://schemas.microsoft.com/office/drawing/2014/main" id="{25A92DC7-A140-4F1B-AB2F-D4534FF27A6C}"/>
              </a:ext>
            </a:extLst>
          </p:cNvPr>
          <p:cNvPicPr>
            <a:picLocks noChangeAspect="1"/>
          </p:cNvPicPr>
          <p:nvPr/>
        </p:nvPicPr>
        <p:blipFill>
          <a:blip r:embed="rId3"/>
          <a:stretch>
            <a:fillRect/>
          </a:stretch>
        </p:blipFill>
        <p:spPr>
          <a:xfrm>
            <a:off x="0" y="1660180"/>
            <a:ext cx="9144000" cy="3555287"/>
          </a:xfrm>
          <a:prstGeom prst="rect">
            <a:avLst/>
          </a:prstGeom>
        </p:spPr>
      </p:pic>
    </p:spTree>
    <p:extLst>
      <p:ext uri="{BB962C8B-B14F-4D97-AF65-F5344CB8AC3E}">
        <p14:creationId xmlns:p14="http://schemas.microsoft.com/office/powerpoint/2010/main" val="10529658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Copie de listes</a:t>
            </a:r>
          </a:p>
        </p:txBody>
      </p:sp>
      <p:pic>
        <p:nvPicPr>
          <p:cNvPr id="4" name="Picture 3">
            <a:extLst>
              <a:ext uri="{FF2B5EF4-FFF2-40B4-BE49-F238E27FC236}">
                <a16:creationId xmlns:a16="http://schemas.microsoft.com/office/drawing/2014/main" id="{29E0B44B-530A-47CC-95A2-CEAA7390E58E}"/>
              </a:ext>
            </a:extLst>
          </p:cNvPr>
          <p:cNvPicPr>
            <a:picLocks noChangeAspect="1"/>
          </p:cNvPicPr>
          <p:nvPr/>
        </p:nvPicPr>
        <p:blipFill>
          <a:blip r:embed="rId3"/>
          <a:stretch>
            <a:fillRect/>
          </a:stretch>
        </p:blipFill>
        <p:spPr>
          <a:xfrm>
            <a:off x="381000" y="893623"/>
            <a:ext cx="8466667" cy="5827852"/>
          </a:xfrm>
          <a:prstGeom prst="rect">
            <a:avLst/>
          </a:prstGeom>
        </p:spPr>
      </p:pic>
    </p:spTree>
    <p:extLst>
      <p:ext uri="{BB962C8B-B14F-4D97-AF65-F5344CB8AC3E}">
        <p14:creationId xmlns:p14="http://schemas.microsoft.com/office/powerpoint/2010/main" val="3261374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Copie de listes</a:t>
            </a:r>
          </a:p>
        </p:txBody>
      </p:sp>
      <p:pic>
        <p:nvPicPr>
          <p:cNvPr id="2" name="Picture 1">
            <a:extLst>
              <a:ext uri="{FF2B5EF4-FFF2-40B4-BE49-F238E27FC236}">
                <a16:creationId xmlns:a16="http://schemas.microsoft.com/office/drawing/2014/main" id="{B514212E-6F3D-452D-A686-1FC22D7DC9CA}"/>
              </a:ext>
            </a:extLst>
          </p:cNvPr>
          <p:cNvPicPr>
            <a:picLocks noChangeAspect="1"/>
          </p:cNvPicPr>
          <p:nvPr/>
        </p:nvPicPr>
        <p:blipFill>
          <a:blip r:embed="rId3"/>
          <a:stretch>
            <a:fillRect/>
          </a:stretch>
        </p:blipFill>
        <p:spPr>
          <a:xfrm>
            <a:off x="280494" y="887941"/>
            <a:ext cx="8649301" cy="5699125"/>
          </a:xfrm>
          <a:prstGeom prst="rect">
            <a:avLst/>
          </a:prstGeom>
        </p:spPr>
      </p:pic>
    </p:spTree>
    <p:extLst>
      <p:ext uri="{BB962C8B-B14F-4D97-AF65-F5344CB8AC3E}">
        <p14:creationId xmlns:p14="http://schemas.microsoft.com/office/powerpoint/2010/main" val="5652585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Copie de listes</a:t>
            </a:r>
          </a:p>
        </p:txBody>
      </p:sp>
      <p:pic>
        <p:nvPicPr>
          <p:cNvPr id="4" name="Picture 3">
            <a:extLst>
              <a:ext uri="{FF2B5EF4-FFF2-40B4-BE49-F238E27FC236}">
                <a16:creationId xmlns:a16="http://schemas.microsoft.com/office/drawing/2014/main" id="{BC9B4338-72B7-40DB-8FA3-5EB7FBC5DDD7}"/>
              </a:ext>
            </a:extLst>
          </p:cNvPr>
          <p:cNvPicPr>
            <a:picLocks noChangeAspect="1"/>
          </p:cNvPicPr>
          <p:nvPr/>
        </p:nvPicPr>
        <p:blipFill>
          <a:blip r:embed="rId3"/>
          <a:stretch>
            <a:fillRect/>
          </a:stretch>
        </p:blipFill>
        <p:spPr>
          <a:xfrm>
            <a:off x="101990" y="1066799"/>
            <a:ext cx="9004106" cy="4758267"/>
          </a:xfrm>
          <a:prstGeom prst="rect">
            <a:avLst/>
          </a:prstGeom>
        </p:spPr>
      </p:pic>
    </p:spTree>
    <p:extLst>
      <p:ext uri="{BB962C8B-B14F-4D97-AF65-F5344CB8AC3E}">
        <p14:creationId xmlns:p14="http://schemas.microsoft.com/office/powerpoint/2010/main" val="5563782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Copie de listes</a:t>
            </a:r>
          </a:p>
        </p:txBody>
      </p:sp>
      <p:pic>
        <p:nvPicPr>
          <p:cNvPr id="2" name="Picture 1">
            <a:extLst>
              <a:ext uri="{FF2B5EF4-FFF2-40B4-BE49-F238E27FC236}">
                <a16:creationId xmlns:a16="http://schemas.microsoft.com/office/drawing/2014/main" id="{0EF8B959-1821-4933-B8EE-DD3AAD1C93B3}"/>
              </a:ext>
            </a:extLst>
          </p:cNvPr>
          <p:cNvPicPr>
            <a:picLocks noChangeAspect="1"/>
          </p:cNvPicPr>
          <p:nvPr/>
        </p:nvPicPr>
        <p:blipFill>
          <a:blip r:embed="rId3"/>
          <a:stretch>
            <a:fillRect/>
          </a:stretch>
        </p:blipFill>
        <p:spPr>
          <a:xfrm>
            <a:off x="152400" y="737350"/>
            <a:ext cx="8781573" cy="5409449"/>
          </a:xfrm>
          <a:prstGeom prst="rect">
            <a:avLst/>
          </a:prstGeom>
        </p:spPr>
      </p:pic>
    </p:spTree>
    <p:extLst>
      <p:ext uri="{BB962C8B-B14F-4D97-AF65-F5344CB8AC3E}">
        <p14:creationId xmlns:p14="http://schemas.microsoft.com/office/powerpoint/2010/main" val="225327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Définition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a:t>
            </a:fld>
            <a:endParaRPr/>
          </a:p>
        </p:txBody>
      </p:sp>
      <p:pic>
        <p:nvPicPr>
          <p:cNvPr id="2" name="Picture 1">
            <a:extLst>
              <a:ext uri="{FF2B5EF4-FFF2-40B4-BE49-F238E27FC236}">
                <a16:creationId xmlns:a16="http://schemas.microsoft.com/office/drawing/2014/main" id="{5FB1FF62-97EE-4852-84C1-70BBD3785E7A}"/>
              </a:ext>
            </a:extLst>
          </p:cNvPr>
          <p:cNvPicPr>
            <a:picLocks noChangeAspect="1"/>
          </p:cNvPicPr>
          <p:nvPr/>
        </p:nvPicPr>
        <p:blipFill>
          <a:blip r:embed="rId3"/>
          <a:stretch>
            <a:fillRect/>
          </a:stretch>
        </p:blipFill>
        <p:spPr>
          <a:xfrm>
            <a:off x="152437" y="857991"/>
            <a:ext cx="8568194" cy="6000009"/>
          </a:xfrm>
          <a:prstGeom prst="rect">
            <a:avLst/>
          </a:prstGeom>
        </p:spPr>
      </p:pic>
    </p:spTree>
    <p:extLst>
      <p:ext uri="{BB962C8B-B14F-4D97-AF65-F5344CB8AC3E}">
        <p14:creationId xmlns:p14="http://schemas.microsoft.com/office/powerpoint/2010/main" val="6767381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Copie de listes</a:t>
            </a:r>
          </a:p>
        </p:txBody>
      </p:sp>
      <p:pic>
        <p:nvPicPr>
          <p:cNvPr id="4" name="Picture 3">
            <a:extLst>
              <a:ext uri="{FF2B5EF4-FFF2-40B4-BE49-F238E27FC236}">
                <a16:creationId xmlns:a16="http://schemas.microsoft.com/office/drawing/2014/main" id="{77EB2A0F-F67B-4154-B77C-128CB334B521}"/>
              </a:ext>
            </a:extLst>
          </p:cNvPr>
          <p:cNvPicPr>
            <a:picLocks noChangeAspect="1"/>
          </p:cNvPicPr>
          <p:nvPr/>
        </p:nvPicPr>
        <p:blipFill>
          <a:blip r:embed="rId3"/>
          <a:stretch>
            <a:fillRect/>
          </a:stretch>
        </p:blipFill>
        <p:spPr>
          <a:xfrm>
            <a:off x="30104" y="1270000"/>
            <a:ext cx="9113896" cy="3573660"/>
          </a:xfrm>
          <a:prstGeom prst="rect">
            <a:avLst/>
          </a:prstGeom>
        </p:spPr>
      </p:pic>
    </p:spTree>
    <p:extLst>
      <p:ext uri="{BB962C8B-B14F-4D97-AF65-F5344CB8AC3E}">
        <p14:creationId xmlns:p14="http://schemas.microsoft.com/office/powerpoint/2010/main" val="18554891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12- Plus sur les fonctions</a:t>
            </a:r>
            <a:br>
              <a:rPr lang="fr-FR" dirty="0"/>
            </a:br>
            <a:br>
              <a:rPr lang="fr-FR" dirty="0"/>
            </a:br>
            <a:endParaRPr lang="fr-FR" dirty="0"/>
          </a:p>
        </p:txBody>
      </p:sp>
    </p:spTree>
    <p:extLst>
      <p:ext uri="{BB962C8B-B14F-4D97-AF65-F5344CB8AC3E}">
        <p14:creationId xmlns:p14="http://schemas.microsoft.com/office/powerpoint/2010/main" val="40714513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Appel d'une fonction dans une fonction</a:t>
            </a:r>
          </a:p>
        </p:txBody>
      </p:sp>
      <p:pic>
        <p:nvPicPr>
          <p:cNvPr id="2" name="Picture 1">
            <a:extLst>
              <a:ext uri="{FF2B5EF4-FFF2-40B4-BE49-F238E27FC236}">
                <a16:creationId xmlns:a16="http://schemas.microsoft.com/office/drawing/2014/main" id="{5E4EE992-BB86-438A-A04B-773A6D8B2B5C}"/>
              </a:ext>
            </a:extLst>
          </p:cNvPr>
          <p:cNvPicPr>
            <a:picLocks noChangeAspect="1"/>
          </p:cNvPicPr>
          <p:nvPr/>
        </p:nvPicPr>
        <p:blipFill>
          <a:blip r:embed="rId3"/>
          <a:stretch>
            <a:fillRect/>
          </a:stretch>
        </p:blipFill>
        <p:spPr>
          <a:xfrm>
            <a:off x="-1" y="887942"/>
            <a:ext cx="9172815" cy="4293658"/>
          </a:xfrm>
          <a:prstGeom prst="rect">
            <a:avLst/>
          </a:prstGeom>
        </p:spPr>
      </p:pic>
    </p:spTree>
    <p:extLst>
      <p:ext uri="{BB962C8B-B14F-4D97-AF65-F5344CB8AC3E}">
        <p14:creationId xmlns:p14="http://schemas.microsoft.com/office/powerpoint/2010/main" val="32142650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Appel d'une fonction dans une </a:t>
            </a:r>
            <a:r>
              <a:rPr lang="fr-FR" dirty="0" err="1"/>
              <a:t>fonctio</a:t>
            </a:r>
            <a:endParaRPr lang="fr-FR" dirty="0"/>
          </a:p>
        </p:txBody>
      </p:sp>
      <p:pic>
        <p:nvPicPr>
          <p:cNvPr id="2" name="Picture 1">
            <a:extLst>
              <a:ext uri="{FF2B5EF4-FFF2-40B4-BE49-F238E27FC236}">
                <a16:creationId xmlns:a16="http://schemas.microsoft.com/office/drawing/2014/main" id="{AC22F24F-0AC9-4570-B72C-849FF7353222}"/>
              </a:ext>
            </a:extLst>
          </p:cNvPr>
          <p:cNvPicPr>
            <a:picLocks noChangeAspect="1"/>
          </p:cNvPicPr>
          <p:nvPr/>
        </p:nvPicPr>
        <p:blipFill>
          <a:blip r:embed="rId3"/>
          <a:stretch>
            <a:fillRect/>
          </a:stretch>
        </p:blipFill>
        <p:spPr>
          <a:xfrm>
            <a:off x="152400" y="887942"/>
            <a:ext cx="8879283" cy="5309658"/>
          </a:xfrm>
          <a:prstGeom prst="rect">
            <a:avLst/>
          </a:prstGeom>
        </p:spPr>
      </p:pic>
    </p:spTree>
    <p:extLst>
      <p:ext uri="{BB962C8B-B14F-4D97-AF65-F5344CB8AC3E}">
        <p14:creationId xmlns:p14="http://schemas.microsoft.com/office/powerpoint/2010/main" val="13009529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Appel d'une fonction dans une </a:t>
            </a:r>
            <a:r>
              <a:rPr lang="fr-FR" dirty="0" err="1"/>
              <a:t>fonctio</a:t>
            </a:r>
            <a:endParaRPr lang="fr-FR" dirty="0"/>
          </a:p>
        </p:txBody>
      </p:sp>
      <p:pic>
        <p:nvPicPr>
          <p:cNvPr id="2" name="Picture 1">
            <a:extLst>
              <a:ext uri="{FF2B5EF4-FFF2-40B4-BE49-F238E27FC236}">
                <a16:creationId xmlns:a16="http://schemas.microsoft.com/office/drawing/2014/main" id="{B88BB18D-5181-424A-8CB1-370BB38EAAD6}"/>
              </a:ext>
            </a:extLst>
          </p:cNvPr>
          <p:cNvPicPr>
            <a:picLocks noChangeAspect="1"/>
          </p:cNvPicPr>
          <p:nvPr/>
        </p:nvPicPr>
        <p:blipFill>
          <a:blip r:embed="rId3"/>
          <a:stretch>
            <a:fillRect/>
          </a:stretch>
        </p:blipFill>
        <p:spPr>
          <a:xfrm>
            <a:off x="158185" y="1219200"/>
            <a:ext cx="8962918" cy="4487333"/>
          </a:xfrm>
          <a:prstGeom prst="rect">
            <a:avLst/>
          </a:prstGeom>
        </p:spPr>
      </p:pic>
    </p:spTree>
    <p:extLst>
      <p:ext uri="{BB962C8B-B14F-4D97-AF65-F5344CB8AC3E}">
        <p14:creationId xmlns:p14="http://schemas.microsoft.com/office/powerpoint/2010/main" val="33686746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Portée des variables</a:t>
            </a:r>
          </a:p>
        </p:txBody>
      </p:sp>
      <p:pic>
        <p:nvPicPr>
          <p:cNvPr id="4" name="Picture 3">
            <a:extLst>
              <a:ext uri="{FF2B5EF4-FFF2-40B4-BE49-F238E27FC236}">
                <a16:creationId xmlns:a16="http://schemas.microsoft.com/office/drawing/2014/main" id="{B9DDB116-E396-485D-99E6-3CFFC68388FC}"/>
              </a:ext>
            </a:extLst>
          </p:cNvPr>
          <p:cNvPicPr>
            <a:picLocks noChangeAspect="1"/>
          </p:cNvPicPr>
          <p:nvPr/>
        </p:nvPicPr>
        <p:blipFill>
          <a:blip r:embed="rId3"/>
          <a:stretch>
            <a:fillRect/>
          </a:stretch>
        </p:blipFill>
        <p:spPr>
          <a:xfrm>
            <a:off x="366333" y="887942"/>
            <a:ext cx="8589312" cy="5106458"/>
          </a:xfrm>
          <a:prstGeom prst="rect">
            <a:avLst/>
          </a:prstGeom>
        </p:spPr>
      </p:pic>
    </p:spTree>
    <p:extLst>
      <p:ext uri="{BB962C8B-B14F-4D97-AF65-F5344CB8AC3E}">
        <p14:creationId xmlns:p14="http://schemas.microsoft.com/office/powerpoint/2010/main" val="37481256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Portée des variables</a:t>
            </a:r>
          </a:p>
        </p:txBody>
      </p:sp>
      <p:pic>
        <p:nvPicPr>
          <p:cNvPr id="2" name="Picture 1">
            <a:extLst>
              <a:ext uri="{FF2B5EF4-FFF2-40B4-BE49-F238E27FC236}">
                <a16:creationId xmlns:a16="http://schemas.microsoft.com/office/drawing/2014/main" id="{1F873F48-4D86-4844-9B74-286854542497}"/>
              </a:ext>
            </a:extLst>
          </p:cNvPr>
          <p:cNvPicPr>
            <a:picLocks noChangeAspect="1"/>
          </p:cNvPicPr>
          <p:nvPr/>
        </p:nvPicPr>
        <p:blipFill>
          <a:blip r:embed="rId3"/>
          <a:stretch>
            <a:fillRect/>
          </a:stretch>
        </p:blipFill>
        <p:spPr>
          <a:xfrm>
            <a:off x="317176" y="650614"/>
            <a:ext cx="8509648" cy="5943065"/>
          </a:xfrm>
          <a:prstGeom prst="rect">
            <a:avLst/>
          </a:prstGeom>
        </p:spPr>
      </p:pic>
    </p:spTree>
    <p:extLst>
      <p:ext uri="{BB962C8B-B14F-4D97-AF65-F5344CB8AC3E}">
        <p14:creationId xmlns:p14="http://schemas.microsoft.com/office/powerpoint/2010/main" val="7619620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Portée des variables</a:t>
            </a:r>
          </a:p>
        </p:txBody>
      </p:sp>
      <p:pic>
        <p:nvPicPr>
          <p:cNvPr id="4" name="Picture 3">
            <a:extLst>
              <a:ext uri="{FF2B5EF4-FFF2-40B4-BE49-F238E27FC236}">
                <a16:creationId xmlns:a16="http://schemas.microsoft.com/office/drawing/2014/main" id="{47A31692-8BD5-4FB3-9C39-AB1C2B751C13}"/>
              </a:ext>
            </a:extLst>
          </p:cNvPr>
          <p:cNvPicPr>
            <a:picLocks noChangeAspect="1"/>
          </p:cNvPicPr>
          <p:nvPr/>
        </p:nvPicPr>
        <p:blipFill>
          <a:blip r:embed="rId3"/>
          <a:stretch>
            <a:fillRect/>
          </a:stretch>
        </p:blipFill>
        <p:spPr>
          <a:xfrm>
            <a:off x="550981" y="799678"/>
            <a:ext cx="8111067" cy="5921797"/>
          </a:xfrm>
          <a:prstGeom prst="rect">
            <a:avLst/>
          </a:prstGeom>
        </p:spPr>
      </p:pic>
    </p:spTree>
    <p:extLst>
      <p:ext uri="{BB962C8B-B14F-4D97-AF65-F5344CB8AC3E}">
        <p14:creationId xmlns:p14="http://schemas.microsoft.com/office/powerpoint/2010/main" val="35553537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Portée des listes</a:t>
            </a:r>
          </a:p>
        </p:txBody>
      </p:sp>
      <p:pic>
        <p:nvPicPr>
          <p:cNvPr id="2" name="Picture 1">
            <a:extLst>
              <a:ext uri="{FF2B5EF4-FFF2-40B4-BE49-F238E27FC236}">
                <a16:creationId xmlns:a16="http://schemas.microsoft.com/office/drawing/2014/main" id="{88CD88DE-1916-4CFC-A098-6E37CD391A9C}"/>
              </a:ext>
            </a:extLst>
          </p:cNvPr>
          <p:cNvPicPr>
            <a:picLocks noChangeAspect="1"/>
          </p:cNvPicPr>
          <p:nvPr/>
        </p:nvPicPr>
        <p:blipFill>
          <a:blip r:embed="rId3"/>
          <a:stretch>
            <a:fillRect/>
          </a:stretch>
        </p:blipFill>
        <p:spPr>
          <a:xfrm>
            <a:off x="152400" y="887942"/>
            <a:ext cx="8786755" cy="5225259"/>
          </a:xfrm>
          <a:prstGeom prst="rect">
            <a:avLst/>
          </a:prstGeom>
        </p:spPr>
      </p:pic>
    </p:spTree>
    <p:extLst>
      <p:ext uri="{BB962C8B-B14F-4D97-AF65-F5344CB8AC3E}">
        <p14:creationId xmlns:p14="http://schemas.microsoft.com/office/powerpoint/2010/main" val="42258064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Portée des listes</a:t>
            </a:r>
          </a:p>
        </p:txBody>
      </p:sp>
      <p:pic>
        <p:nvPicPr>
          <p:cNvPr id="4" name="Picture 3">
            <a:extLst>
              <a:ext uri="{FF2B5EF4-FFF2-40B4-BE49-F238E27FC236}">
                <a16:creationId xmlns:a16="http://schemas.microsoft.com/office/drawing/2014/main" id="{319C15E5-2B63-490E-829E-D3C37FB7A60A}"/>
              </a:ext>
            </a:extLst>
          </p:cNvPr>
          <p:cNvPicPr>
            <a:picLocks noChangeAspect="1"/>
          </p:cNvPicPr>
          <p:nvPr/>
        </p:nvPicPr>
        <p:blipFill>
          <a:blip r:embed="rId3"/>
          <a:stretch>
            <a:fillRect/>
          </a:stretch>
        </p:blipFill>
        <p:spPr>
          <a:xfrm>
            <a:off x="162694" y="887942"/>
            <a:ext cx="8828906" cy="5268653"/>
          </a:xfrm>
          <a:prstGeom prst="rect">
            <a:avLst/>
          </a:prstGeom>
        </p:spPr>
      </p:pic>
    </p:spTree>
    <p:extLst>
      <p:ext uri="{BB962C8B-B14F-4D97-AF65-F5344CB8AC3E}">
        <p14:creationId xmlns:p14="http://schemas.microsoft.com/office/powerpoint/2010/main" val="16276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Définition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a:t>
            </a:fld>
            <a:endParaRPr/>
          </a:p>
        </p:txBody>
      </p:sp>
      <p:pic>
        <p:nvPicPr>
          <p:cNvPr id="2" name="Picture 1">
            <a:extLst>
              <a:ext uri="{FF2B5EF4-FFF2-40B4-BE49-F238E27FC236}">
                <a16:creationId xmlns:a16="http://schemas.microsoft.com/office/drawing/2014/main" id="{3DA7C5FF-6C65-44D3-83E6-1EB18D4F68AB}"/>
              </a:ext>
            </a:extLst>
          </p:cNvPr>
          <p:cNvPicPr>
            <a:picLocks noChangeAspect="1"/>
          </p:cNvPicPr>
          <p:nvPr/>
        </p:nvPicPr>
        <p:blipFill>
          <a:blip r:embed="rId3"/>
          <a:stretch>
            <a:fillRect/>
          </a:stretch>
        </p:blipFill>
        <p:spPr>
          <a:xfrm>
            <a:off x="-1" y="1199252"/>
            <a:ext cx="9144001" cy="5157098"/>
          </a:xfrm>
          <a:prstGeom prst="rect">
            <a:avLst/>
          </a:prstGeom>
        </p:spPr>
      </p:pic>
    </p:spTree>
    <p:extLst>
      <p:ext uri="{BB962C8B-B14F-4D97-AF65-F5344CB8AC3E}">
        <p14:creationId xmlns:p14="http://schemas.microsoft.com/office/powerpoint/2010/main" val="21982634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Recommandations</a:t>
            </a:r>
          </a:p>
        </p:txBody>
      </p:sp>
      <p:pic>
        <p:nvPicPr>
          <p:cNvPr id="2" name="Picture 1">
            <a:extLst>
              <a:ext uri="{FF2B5EF4-FFF2-40B4-BE49-F238E27FC236}">
                <a16:creationId xmlns:a16="http://schemas.microsoft.com/office/drawing/2014/main" id="{0C1A3A0B-F45D-4819-8313-806382577D54}"/>
              </a:ext>
            </a:extLst>
          </p:cNvPr>
          <p:cNvPicPr>
            <a:picLocks noChangeAspect="1"/>
          </p:cNvPicPr>
          <p:nvPr/>
        </p:nvPicPr>
        <p:blipFill>
          <a:blip r:embed="rId3"/>
          <a:stretch>
            <a:fillRect/>
          </a:stretch>
        </p:blipFill>
        <p:spPr>
          <a:xfrm>
            <a:off x="596012" y="828372"/>
            <a:ext cx="7904522" cy="5893104"/>
          </a:xfrm>
          <a:prstGeom prst="rect">
            <a:avLst/>
          </a:prstGeom>
        </p:spPr>
      </p:pic>
    </p:spTree>
    <p:extLst>
      <p:ext uri="{BB962C8B-B14F-4D97-AF65-F5344CB8AC3E}">
        <p14:creationId xmlns:p14="http://schemas.microsoft.com/office/powerpoint/2010/main" val="8411261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Recommandations</a:t>
            </a:r>
          </a:p>
        </p:txBody>
      </p:sp>
      <p:pic>
        <p:nvPicPr>
          <p:cNvPr id="4" name="Picture 3">
            <a:extLst>
              <a:ext uri="{FF2B5EF4-FFF2-40B4-BE49-F238E27FC236}">
                <a16:creationId xmlns:a16="http://schemas.microsoft.com/office/drawing/2014/main" id="{27008919-E844-49CB-B365-4E17381131D1}"/>
              </a:ext>
            </a:extLst>
          </p:cNvPr>
          <p:cNvPicPr>
            <a:picLocks noChangeAspect="1"/>
          </p:cNvPicPr>
          <p:nvPr/>
        </p:nvPicPr>
        <p:blipFill>
          <a:blip r:embed="rId3"/>
          <a:stretch>
            <a:fillRect/>
          </a:stretch>
        </p:blipFill>
        <p:spPr>
          <a:xfrm>
            <a:off x="139839" y="1066800"/>
            <a:ext cx="8851761" cy="4927600"/>
          </a:xfrm>
          <a:prstGeom prst="rect">
            <a:avLst/>
          </a:prstGeom>
        </p:spPr>
      </p:pic>
    </p:spTree>
    <p:extLst>
      <p:ext uri="{BB962C8B-B14F-4D97-AF65-F5344CB8AC3E}">
        <p14:creationId xmlns:p14="http://schemas.microsoft.com/office/powerpoint/2010/main" val="22223569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Recommandations</a:t>
            </a:r>
          </a:p>
        </p:txBody>
      </p:sp>
      <p:pic>
        <p:nvPicPr>
          <p:cNvPr id="2" name="Picture 1">
            <a:extLst>
              <a:ext uri="{FF2B5EF4-FFF2-40B4-BE49-F238E27FC236}">
                <a16:creationId xmlns:a16="http://schemas.microsoft.com/office/drawing/2014/main" id="{5F341EF1-6D6C-4FF8-A445-72A8A1CA03AB}"/>
              </a:ext>
            </a:extLst>
          </p:cNvPr>
          <p:cNvPicPr>
            <a:picLocks noChangeAspect="1"/>
          </p:cNvPicPr>
          <p:nvPr/>
        </p:nvPicPr>
        <p:blipFill>
          <a:blip r:embed="rId3"/>
          <a:stretch>
            <a:fillRect/>
          </a:stretch>
        </p:blipFill>
        <p:spPr>
          <a:xfrm>
            <a:off x="852282" y="887942"/>
            <a:ext cx="7439435" cy="5778847"/>
          </a:xfrm>
          <a:prstGeom prst="rect">
            <a:avLst/>
          </a:prstGeom>
        </p:spPr>
      </p:pic>
    </p:spTree>
    <p:extLst>
      <p:ext uri="{BB962C8B-B14F-4D97-AF65-F5344CB8AC3E}">
        <p14:creationId xmlns:p14="http://schemas.microsoft.com/office/powerpoint/2010/main" val="35449756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13- Dictionnaires et tuples</a:t>
            </a:r>
            <a:br>
              <a:rPr lang="fr-FR" dirty="0"/>
            </a:br>
            <a:br>
              <a:rPr lang="fr-FR" dirty="0"/>
            </a:br>
            <a:endParaRPr lang="fr-FR" dirty="0"/>
          </a:p>
        </p:txBody>
      </p:sp>
    </p:spTree>
    <p:extLst>
      <p:ext uri="{BB962C8B-B14F-4D97-AF65-F5344CB8AC3E}">
        <p14:creationId xmlns:p14="http://schemas.microsoft.com/office/powerpoint/2010/main" val="127824932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Dictionnaires</a:t>
            </a:r>
          </a:p>
        </p:txBody>
      </p:sp>
      <p:pic>
        <p:nvPicPr>
          <p:cNvPr id="2" name="Picture 1">
            <a:extLst>
              <a:ext uri="{FF2B5EF4-FFF2-40B4-BE49-F238E27FC236}">
                <a16:creationId xmlns:a16="http://schemas.microsoft.com/office/drawing/2014/main" id="{45AA95A3-12B0-4061-BF66-427FEC617ABC}"/>
              </a:ext>
            </a:extLst>
          </p:cNvPr>
          <p:cNvPicPr>
            <a:picLocks noChangeAspect="1"/>
          </p:cNvPicPr>
          <p:nvPr/>
        </p:nvPicPr>
        <p:blipFill>
          <a:blip r:embed="rId3"/>
          <a:stretch>
            <a:fillRect/>
          </a:stretch>
        </p:blipFill>
        <p:spPr>
          <a:xfrm>
            <a:off x="203200" y="887942"/>
            <a:ext cx="8788400" cy="5959454"/>
          </a:xfrm>
          <a:prstGeom prst="rect">
            <a:avLst/>
          </a:prstGeom>
        </p:spPr>
      </p:pic>
    </p:spTree>
    <p:extLst>
      <p:ext uri="{BB962C8B-B14F-4D97-AF65-F5344CB8AC3E}">
        <p14:creationId xmlns:p14="http://schemas.microsoft.com/office/powerpoint/2010/main" val="28385349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Dictionnaires</a:t>
            </a:r>
          </a:p>
        </p:txBody>
      </p:sp>
      <p:pic>
        <p:nvPicPr>
          <p:cNvPr id="4" name="Picture 3">
            <a:extLst>
              <a:ext uri="{FF2B5EF4-FFF2-40B4-BE49-F238E27FC236}">
                <a16:creationId xmlns:a16="http://schemas.microsoft.com/office/drawing/2014/main" id="{A0566F25-237C-4954-B699-D5B094F35E7A}"/>
              </a:ext>
            </a:extLst>
          </p:cNvPr>
          <p:cNvPicPr>
            <a:picLocks noChangeAspect="1"/>
          </p:cNvPicPr>
          <p:nvPr/>
        </p:nvPicPr>
        <p:blipFill>
          <a:blip r:embed="rId3"/>
          <a:stretch>
            <a:fillRect/>
          </a:stretch>
        </p:blipFill>
        <p:spPr>
          <a:xfrm>
            <a:off x="152400" y="695050"/>
            <a:ext cx="8839200" cy="6038660"/>
          </a:xfrm>
          <a:prstGeom prst="rect">
            <a:avLst/>
          </a:prstGeom>
        </p:spPr>
      </p:pic>
    </p:spTree>
    <p:extLst>
      <p:ext uri="{BB962C8B-B14F-4D97-AF65-F5344CB8AC3E}">
        <p14:creationId xmlns:p14="http://schemas.microsoft.com/office/powerpoint/2010/main" val="21441536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 Itération sur les clés pour obtenir les valeurs</a:t>
            </a:r>
          </a:p>
        </p:txBody>
      </p:sp>
      <p:pic>
        <p:nvPicPr>
          <p:cNvPr id="2" name="Picture 1">
            <a:extLst>
              <a:ext uri="{FF2B5EF4-FFF2-40B4-BE49-F238E27FC236}">
                <a16:creationId xmlns:a16="http://schemas.microsoft.com/office/drawing/2014/main" id="{0A7C9580-90B8-4797-8380-EA106F59BAE5}"/>
              </a:ext>
            </a:extLst>
          </p:cNvPr>
          <p:cNvPicPr>
            <a:picLocks noChangeAspect="1"/>
          </p:cNvPicPr>
          <p:nvPr/>
        </p:nvPicPr>
        <p:blipFill>
          <a:blip r:embed="rId3"/>
          <a:stretch>
            <a:fillRect/>
          </a:stretch>
        </p:blipFill>
        <p:spPr>
          <a:xfrm>
            <a:off x="110161" y="2099734"/>
            <a:ext cx="8991600" cy="2675466"/>
          </a:xfrm>
          <a:prstGeom prst="rect">
            <a:avLst/>
          </a:prstGeom>
        </p:spPr>
      </p:pic>
    </p:spTree>
    <p:extLst>
      <p:ext uri="{BB962C8B-B14F-4D97-AF65-F5344CB8AC3E}">
        <p14:creationId xmlns:p14="http://schemas.microsoft.com/office/powerpoint/2010/main" val="38129148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sz="3600" dirty="0">
                <a:solidFill>
                  <a:srgbClr val="000000"/>
                </a:solidFill>
                <a:latin typeface="Arial"/>
                <a:ea typeface="Arial"/>
                <a:cs typeface="Arial"/>
                <a:sym typeface="Arial"/>
              </a:rPr>
              <a:t>Méthodes .keys() et .values()</a:t>
            </a:r>
            <a:endParaRPr lang="fr-FR" dirty="0"/>
          </a:p>
        </p:txBody>
      </p:sp>
      <p:pic>
        <p:nvPicPr>
          <p:cNvPr id="5" name="Picture 4">
            <a:extLst>
              <a:ext uri="{FF2B5EF4-FFF2-40B4-BE49-F238E27FC236}">
                <a16:creationId xmlns:a16="http://schemas.microsoft.com/office/drawing/2014/main" id="{4AEA28C3-1F03-40A3-81C6-AB4B598F4B2E}"/>
              </a:ext>
            </a:extLst>
          </p:cNvPr>
          <p:cNvPicPr>
            <a:picLocks noChangeAspect="1"/>
          </p:cNvPicPr>
          <p:nvPr/>
        </p:nvPicPr>
        <p:blipFill>
          <a:blip r:embed="rId3"/>
          <a:stretch>
            <a:fillRect/>
          </a:stretch>
        </p:blipFill>
        <p:spPr>
          <a:xfrm>
            <a:off x="0" y="1032933"/>
            <a:ext cx="9117263" cy="4842934"/>
          </a:xfrm>
          <a:prstGeom prst="rect">
            <a:avLst/>
          </a:prstGeom>
        </p:spPr>
      </p:pic>
    </p:spTree>
    <p:extLst>
      <p:ext uri="{BB962C8B-B14F-4D97-AF65-F5344CB8AC3E}">
        <p14:creationId xmlns:p14="http://schemas.microsoft.com/office/powerpoint/2010/main" val="33930061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Existence d'une clé</a:t>
            </a:r>
          </a:p>
        </p:txBody>
      </p:sp>
      <p:pic>
        <p:nvPicPr>
          <p:cNvPr id="2" name="Picture 1">
            <a:extLst>
              <a:ext uri="{FF2B5EF4-FFF2-40B4-BE49-F238E27FC236}">
                <a16:creationId xmlns:a16="http://schemas.microsoft.com/office/drawing/2014/main" id="{96DB9C7A-6C0D-40B5-B980-E71D56E6AC85}"/>
              </a:ext>
            </a:extLst>
          </p:cNvPr>
          <p:cNvPicPr>
            <a:picLocks noChangeAspect="1"/>
          </p:cNvPicPr>
          <p:nvPr/>
        </p:nvPicPr>
        <p:blipFill>
          <a:blip r:embed="rId3"/>
          <a:stretch>
            <a:fillRect/>
          </a:stretch>
        </p:blipFill>
        <p:spPr>
          <a:xfrm>
            <a:off x="50244" y="1507067"/>
            <a:ext cx="9003676" cy="3826933"/>
          </a:xfrm>
          <a:prstGeom prst="rect">
            <a:avLst/>
          </a:prstGeom>
        </p:spPr>
      </p:pic>
    </p:spTree>
    <p:extLst>
      <p:ext uri="{BB962C8B-B14F-4D97-AF65-F5344CB8AC3E}">
        <p14:creationId xmlns:p14="http://schemas.microsoft.com/office/powerpoint/2010/main" val="29050613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Liste de dictionnaires</a:t>
            </a:r>
          </a:p>
        </p:txBody>
      </p:sp>
      <p:pic>
        <p:nvPicPr>
          <p:cNvPr id="4" name="Picture 3">
            <a:extLst>
              <a:ext uri="{FF2B5EF4-FFF2-40B4-BE49-F238E27FC236}">
                <a16:creationId xmlns:a16="http://schemas.microsoft.com/office/drawing/2014/main" id="{189E5C8C-FAD0-433E-BC0C-9F52562AE119}"/>
              </a:ext>
            </a:extLst>
          </p:cNvPr>
          <p:cNvPicPr>
            <a:picLocks noChangeAspect="1"/>
          </p:cNvPicPr>
          <p:nvPr/>
        </p:nvPicPr>
        <p:blipFill>
          <a:blip r:embed="rId3"/>
          <a:stretch>
            <a:fillRect/>
          </a:stretch>
        </p:blipFill>
        <p:spPr>
          <a:xfrm>
            <a:off x="123921" y="1253067"/>
            <a:ext cx="8965392" cy="4385733"/>
          </a:xfrm>
          <a:prstGeom prst="rect">
            <a:avLst/>
          </a:prstGeom>
        </p:spPr>
      </p:pic>
    </p:spTree>
    <p:extLst>
      <p:ext uri="{BB962C8B-B14F-4D97-AF65-F5344CB8AC3E}">
        <p14:creationId xmlns:p14="http://schemas.microsoft.com/office/powerpoint/2010/main" val="2612224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Les types de variables</a:t>
            </a:r>
            <a:endParaRPr lang="fr-FR" sz="3200" dirty="0"/>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a:t>
            </a:fld>
            <a:endParaRPr/>
          </a:p>
        </p:txBody>
      </p:sp>
      <p:pic>
        <p:nvPicPr>
          <p:cNvPr id="3" name="Picture 2">
            <a:extLst>
              <a:ext uri="{FF2B5EF4-FFF2-40B4-BE49-F238E27FC236}">
                <a16:creationId xmlns:a16="http://schemas.microsoft.com/office/drawing/2014/main" id="{ED82BD59-C23A-4A1D-A134-F8B694C4917C}"/>
              </a:ext>
            </a:extLst>
          </p:cNvPr>
          <p:cNvPicPr>
            <a:picLocks noChangeAspect="1"/>
          </p:cNvPicPr>
          <p:nvPr/>
        </p:nvPicPr>
        <p:blipFill>
          <a:blip r:embed="rId3"/>
          <a:stretch>
            <a:fillRect/>
          </a:stretch>
        </p:blipFill>
        <p:spPr>
          <a:xfrm>
            <a:off x="172028" y="762762"/>
            <a:ext cx="8495721" cy="6095238"/>
          </a:xfrm>
          <a:prstGeom prst="rect">
            <a:avLst/>
          </a:prstGeom>
        </p:spPr>
      </p:pic>
    </p:spTree>
    <p:extLst>
      <p:ext uri="{BB962C8B-B14F-4D97-AF65-F5344CB8AC3E}">
        <p14:creationId xmlns:p14="http://schemas.microsoft.com/office/powerpoint/2010/main" val="18405822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Tuples</a:t>
            </a:r>
          </a:p>
        </p:txBody>
      </p:sp>
      <p:pic>
        <p:nvPicPr>
          <p:cNvPr id="5" name="Picture 4">
            <a:extLst>
              <a:ext uri="{FF2B5EF4-FFF2-40B4-BE49-F238E27FC236}">
                <a16:creationId xmlns:a16="http://schemas.microsoft.com/office/drawing/2014/main" id="{C8FFC9BC-4221-41FA-83E1-B0136B4A5B32}"/>
              </a:ext>
            </a:extLst>
          </p:cNvPr>
          <p:cNvPicPr>
            <a:picLocks noChangeAspect="1"/>
          </p:cNvPicPr>
          <p:nvPr/>
        </p:nvPicPr>
        <p:blipFill>
          <a:blip r:embed="rId3"/>
          <a:stretch>
            <a:fillRect/>
          </a:stretch>
        </p:blipFill>
        <p:spPr>
          <a:xfrm>
            <a:off x="369557" y="719667"/>
            <a:ext cx="8252486" cy="6001808"/>
          </a:xfrm>
          <a:prstGeom prst="rect">
            <a:avLst/>
          </a:prstGeom>
        </p:spPr>
      </p:pic>
    </p:spTree>
    <p:extLst>
      <p:ext uri="{BB962C8B-B14F-4D97-AF65-F5344CB8AC3E}">
        <p14:creationId xmlns:p14="http://schemas.microsoft.com/office/powerpoint/2010/main" val="750374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Tuples</a:t>
            </a:r>
          </a:p>
        </p:txBody>
      </p:sp>
      <p:graphicFrame>
        <p:nvGraphicFramePr>
          <p:cNvPr id="2" name="Object 1">
            <a:extLst>
              <a:ext uri="{FF2B5EF4-FFF2-40B4-BE49-F238E27FC236}">
                <a16:creationId xmlns:a16="http://schemas.microsoft.com/office/drawing/2014/main" id="{3C28C514-9893-433D-ACD0-DE39D99F2F33}"/>
              </a:ext>
            </a:extLst>
          </p:cNvPr>
          <p:cNvGraphicFramePr>
            <a:graphicFrameLocks noChangeAspect="1"/>
          </p:cNvGraphicFramePr>
          <p:nvPr>
            <p:extLst>
              <p:ext uri="{D42A27DB-BD31-4B8C-83A1-F6EECF244321}">
                <p14:modId xmlns:p14="http://schemas.microsoft.com/office/powerpoint/2010/main" val="1527645604"/>
              </p:ext>
            </p:extLst>
          </p:nvPr>
        </p:nvGraphicFramePr>
        <p:xfrm>
          <a:off x="1296534" y="728663"/>
          <a:ext cx="6550932" cy="6129337"/>
        </p:xfrm>
        <a:graphic>
          <a:graphicData uri="http://schemas.openxmlformats.org/presentationml/2006/ole">
            <mc:AlternateContent xmlns:mc="http://schemas.openxmlformats.org/markup-compatibility/2006">
              <mc:Choice xmlns:v="urn:schemas-microsoft-com:vml" Requires="v">
                <p:oleObj spid="_x0000_s3147" name="Bitmap Image" r:id="rId4" imgW="5772240" imgH="5400720" progId="Paint.Picture">
                  <p:embed/>
                </p:oleObj>
              </mc:Choice>
              <mc:Fallback>
                <p:oleObj name="Bitmap Image" r:id="rId4" imgW="5772240" imgH="5400720" progId="Paint.Picture">
                  <p:embed/>
                  <p:pic>
                    <p:nvPicPr>
                      <p:cNvPr id="0" name=""/>
                      <p:cNvPicPr/>
                      <p:nvPr/>
                    </p:nvPicPr>
                    <p:blipFill>
                      <a:blip r:embed="rId5"/>
                      <a:stretch>
                        <a:fillRect/>
                      </a:stretch>
                    </p:blipFill>
                    <p:spPr>
                      <a:xfrm>
                        <a:off x="1296534" y="728663"/>
                        <a:ext cx="6550932" cy="6129337"/>
                      </a:xfrm>
                      <a:prstGeom prst="rect">
                        <a:avLst/>
                      </a:prstGeom>
                    </p:spPr>
                  </p:pic>
                </p:oleObj>
              </mc:Fallback>
            </mc:AlternateContent>
          </a:graphicData>
        </a:graphic>
      </p:graphicFrame>
    </p:spTree>
    <p:extLst>
      <p:ext uri="{BB962C8B-B14F-4D97-AF65-F5344CB8AC3E}">
        <p14:creationId xmlns:p14="http://schemas.microsoft.com/office/powerpoint/2010/main" val="15267178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14- Création de modules</a:t>
            </a:r>
            <a:br>
              <a:rPr lang="fr-FR" dirty="0"/>
            </a:br>
            <a:br>
              <a:rPr lang="fr-FR" dirty="0"/>
            </a:br>
            <a:endParaRPr lang="fr-FR" dirty="0"/>
          </a:p>
        </p:txBody>
      </p:sp>
    </p:spTree>
    <p:extLst>
      <p:ext uri="{BB962C8B-B14F-4D97-AF65-F5344CB8AC3E}">
        <p14:creationId xmlns:p14="http://schemas.microsoft.com/office/powerpoint/2010/main" val="28521523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Création d'un module</a:t>
            </a:r>
          </a:p>
        </p:txBody>
      </p:sp>
      <p:pic>
        <p:nvPicPr>
          <p:cNvPr id="2" name="Picture 1">
            <a:extLst>
              <a:ext uri="{FF2B5EF4-FFF2-40B4-BE49-F238E27FC236}">
                <a16:creationId xmlns:a16="http://schemas.microsoft.com/office/drawing/2014/main" id="{668EA44F-9DD0-44FD-9B51-EDB60D80A7B6}"/>
              </a:ext>
            </a:extLst>
          </p:cNvPr>
          <p:cNvPicPr>
            <a:picLocks noChangeAspect="1"/>
          </p:cNvPicPr>
          <p:nvPr/>
        </p:nvPicPr>
        <p:blipFill>
          <a:blip r:embed="rId3"/>
          <a:stretch>
            <a:fillRect/>
          </a:stretch>
        </p:blipFill>
        <p:spPr>
          <a:xfrm>
            <a:off x="1262391" y="830567"/>
            <a:ext cx="6619218" cy="6027433"/>
          </a:xfrm>
          <a:prstGeom prst="rect">
            <a:avLst/>
          </a:prstGeom>
        </p:spPr>
      </p:pic>
    </p:spTree>
    <p:extLst>
      <p:ext uri="{BB962C8B-B14F-4D97-AF65-F5344CB8AC3E}">
        <p14:creationId xmlns:p14="http://schemas.microsoft.com/office/powerpoint/2010/main" val="40879848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Utilisation de son propre module</a:t>
            </a:r>
          </a:p>
        </p:txBody>
      </p:sp>
      <p:pic>
        <p:nvPicPr>
          <p:cNvPr id="5" name="Picture 4">
            <a:extLst>
              <a:ext uri="{FF2B5EF4-FFF2-40B4-BE49-F238E27FC236}">
                <a16:creationId xmlns:a16="http://schemas.microsoft.com/office/drawing/2014/main" id="{5F3A448E-A0BC-4AFF-93F7-B8A6986FCB29}"/>
              </a:ext>
            </a:extLst>
          </p:cNvPr>
          <p:cNvPicPr>
            <a:picLocks noChangeAspect="1"/>
          </p:cNvPicPr>
          <p:nvPr/>
        </p:nvPicPr>
        <p:blipFill>
          <a:blip r:embed="rId3"/>
          <a:stretch>
            <a:fillRect/>
          </a:stretch>
        </p:blipFill>
        <p:spPr>
          <a:xfrm>
            <a:off x="1318594" y="637785"/>
            <a:ext cx="6506812" cy="6220215"/>
          </a:xfrm>
          <a:prstGeom prst="rect">
            <a:avLst/>
          </a:prstGeom>
        </p:spPr>
      </p:pic>
    </p:spTree>
    <p:extLst>
      <p:ext uri="{BB962C8B-B14F-4D97-AF65-F5344CB8AC3E}">
        <p14:creationId xmlns:p14="http://schemas.microsoft.com/office/powerpoint/2010/main" val="20437514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Les </a:t>
            </a:r>
            <a:r>
              <a:rPr lang="fr-FR" i="1" dirty="0" err="1"/>
              <a:t>docstrings</a:t>
            </a:r>
            <a:endParaRPr lang="fr-FR" dirty="0"/>
          </a:p>
        </p:txBody>
      </p:sp>
      <p:pic>
        <p:nvPicPr>
          <p:cNvPr id="2" name="Picture 1">
            <a:extLst>
              <a:ext uri="{FF2B5EF4-FFF2-40B4-BE49-F238E27FC236}">
                <a16:creationId xmlns:a16="http://schemas.microsoft.com/office/drawing/2014/main" id="{7D296EEC-69F2-4E95-BFC5-B58C135E1052}"/>
              </a:ext>
            </a:extLst>
          </p:cNvPr>
          <p:cNvPicPr>
            <a:picLocks noChangeAspect="1"/>
          </p:cNvPicPr>
          <p:nvPr/>
        </p:nvPicPr>
        <p:blipFill>
          <a:blip r:embed="rId3"/>
          <a:stretch>
            <a:fillRect/>
          </a:stretch>
        </p:blipFill>
        <p:spPr>
          <a:xfrm>
            <a:off x="918698" y="878632"/>
            <a:ext cx="7306603" cy="5842843"/>
          </a:xfrm>
          <a:prstGeom prst="rect">
            <a:avLst/>
          </a:prstGeom>
        </p:spPr>
      </p:pic>
    </p:spTree>
    <p:extLst>
      <p:ext uri="{BB962C8B-B14F-4D97-AF65-F5344CB8AC3E}">
        <p14:creationId xmlns:p14="http://schemas.microsoft.com/office/powerpoint/2010/main" val="1036561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Les </a:t>
            </a:r>
            <a:r>
              <a:rPr lang="fr-FR" i="1" dirty="0" err="1"/>
              <a:t>docstrings</a:t>
            </a:r>
            <a:endParaRPr lang="fr-FR" dirty="0"/>
          </a:p>
        </p:txBody>
      </p:sp>
      <p:pic>
        <p:nvPicPr>
          <p:cNvPr id="4" name="Picture 3">
            <a:extLst>
              <a:ext uri="{FF2B5EF4-FFF2-40B4-BE49-F238E27FC236}">
                <a16:creationId xmlns:a16="http://schemas.microsoft.com/office/drawing/2014/main" id="{EED3BDFE-19C4-46F6-8564-353532819F7C}"/>
              </a:ext>
            </a:extLst>
          </p:cNvPr>
          <p:cNvPicPr>
            <a:picLocks noChangeAspect="1"/>
          </p:cNvPicPr>
          <p:nvPr/>
        </p:nvPicPr>
        <p:blipFill>
          <a:blip r:embed="rId3"/>
          <a:stretch>
            <a:fillRect/>
          </a:stretch>
        </p:blipFill>
        <p:spPr>
          <a:xfrm>
            <a:off x="414997" y="887941"/>
            <a:ext cx="7611403" cy="5781617"/>
          </a:xfrm>
          <a:prstGeom prst="rect">
            <a:avLst/>
          </a:prstGeom>
        </p:spPr>
      </p:pic>
    </p:spTree>
    <p:extLst>
      <p:ext uri="{BB962C8B-B14F-4D97-AF65-F5344CB8AC3E}">
        <p14:creationId xmlns:p14="http://schemas.microsoft.com/office/powerpoint/2010/main" val="30012562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Visibilité des fonctions dans un module</a:t>
            </a:r>
          </a:p>
        </p:txBody>
      </p:sp>
      <p:pic>
        <p:nvPicPr>
          <p:cNvPr id="2" name="Picture 1">
            <a:extLst>
              <a:ext uri="{FF2B5EF4-FFF2-40B4-BE49-F238E27FC236}">
                <a16:creationId xmlns:a16="http://schemas.microsoft.com/office/drawing/2014/main" id="{B048EC6D-61FA-431B-8D9C-5FD13F1EE66E}"/>
              </a:ext>
            </a:extLst>
          </p:cNvPr>
          <p:cNvPicPr>
            <a:picLocks noChangeAspect="1"/>
          </p:cNvPicPr>
          <p:nvPr/>
        </p:nvPicPr>
        <p:blipFill>
          <a:blip r:embed="rId3"/>
          <a:stretch>
            <a:fillRect/>
          </a:stretch>
        </p:blipFill>
        <p:spPr>
          <a:xfrm>
            <a:off x="-1" y="2040773"/>
            <a:ext cx="9101443" cy="2565093"/>
          </a:xfrm>
          <a:prstGeom prst="rect">
            <a:avLst/>
          </a:prstGeom>
        </p:spPr>
      </p:pic>
    </p:spTree>
    <p:extLst>
      <p:ext uri="{BB962C8B-B14F-4D97-AF65-F5344CB8AC3E}">
        <p14:creationId xmlns:p14="http://schemas.microsoft.com/office/powerpoint/2010/main" val="7433407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Module ou script ?</a:t>
            </a:r>
          </a:p>
        </p:txBody>
      </p:sp>
      <p:pic>
        <p:nvPicPr>
          <p:cNvPr id="2" name="Picture 1">
            <a:extLst>
              <a:ext uri="{FF2B5EF4-FFF2-40B4-BE49-F238E27FC236}">
                <a16:creationId xmlns:a16="http://schemas.microsoft.com/office/drawing/2014/main" id="{E30EFEE6-B9B2-40B7-8369-C57575E65754}"/>
              </a:ext>
            </a:extLst>
          </p:cNvPr>
          <p:cNvPicPr>
            <a:picLocks noChangeAspect="1"/>
          </p:cNvPicPr>
          <p:nvPr/>
        </p:nvPicPr>
        <p:blipFill>
          <a:blip r:embed="rId3"/>
          <a:stretch>
            <a:fillRect/>
          </a:stretch>
        </p:blipFill>
        <p:spPr>
          <a:xfrm>
            <a:off x="1104499" y="637280"/>
            <a:ext cx="6823459" cy="6220719"/>
          </a:xfrm>
          <a:prstGeom prst="rect">
            <a:avLst/>
          </a:prstGeom>
        </p:spPr>
      </p:pic>
    </p:spTree>
    <p:extLst>
      <p:ext uri="{BB962C8B-B14F-4D97-AF65-F5344CB8AC3E}">
        <p14:creationId xmlns:p14="http://schemas.microsoft.com/office/powerpoint/2010/main" val="7972086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Module ou script ?</a:t>
            </a:r>
          </a:p>
        </p:txBody>
      </p:sp>
      <p:pic>
        <p:nvPicPr>
          <p:cNvPr id="4" name="Picture 3">
            <a:extLst>
              <a:ext uri="{FF2B5EF4-FFF2-40B4-BE49-F238E27FC236}">
                <a16:creationId xmlns:a16="http://schemas.microsoft.com/office/drawing/2014/main" id="{17BF2822-69A6-4DAF-8303-9B6566CE0C9A}"/>
              </a:ext>
            </a:extLst>
          </p:cNvPr>
          <p:cNvPicPr>
            <a:picLocks noChangeAspect="1"/>
          </p:cNvPicPr>
          <p:nvPr/>
        </p:nvPicPr>
        <p:blipFill>
          <a:blip r:embed="rId3"/>
          <a:stretch>
            <a:fillRect/>
          </a:stretch>
        </p:blipFill>
        <p:spPr>
          <a:xfrm>
            <a:off x="361129" y="700068"/>
            <a:ext cx="8382000" cy="6021407"/>
          </a:xfrm>
          <a:prstGeom prst="rect">
            <a:avLst/>
          </a:prstGeom>
        </p:spPr>
      </p:pic>
    </p:spTree>
    <p:extLst>
      <p:ext uri="{BB962C8B-B14F-4D97-AF65-F5344CB8AC3E}">
        <p14:creationId xmlns:p14="http://schemas.microsoft.com/office/powerpoint/2010/main" val="3473764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Nommage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a:t>
            </a:fld>
            <a:endParaRPr/>
          </a:p>
        </p:txBody>
      </p:sp>
      <p:pic>
        <p:nvPicPr>
          <p:cNvPr id="2" name="Picture 1">
            <a:extLst>
              <a:ext uri="{FF2B5EF4-FFF2-40B4-BE49-F238E27FC236}">
                <a16:creationId xmlns:a16="http://schemas.microsoft.com/office/drawing/2014/main" id="{ACAFF5BB-AE1B-456E-8E10-FC72824D3700}"/>
              </a:ext>
            </a:extLst>
          </p:cNvPr>
          <p:cNvPicPr>
            <a:picLocks noChangeAspect="1"/>
          </p:cNvPicPr>
          <p:nvPr/>
        </p:nvPicPr>
        <p:blipFill>
          <a:blip r:embed="rId3"/>
          <a:stretch>
            <a:fillRect/>
          </a:stretch>
        </p:blipFill>
        <p:spPr>
          <a:xfrm>
            <a:off x="56863" y="1479184"/>
            <a:ext cx="9087137" cy="3651616"/>
          </a:xfrm>
          <a:prstGeom prst="rect">
            <a:avLst/>
          </a:prstGeom>
        </p:spPr>
      </p:pic>
    </p:spTree>
    <p:extLst>
      <p:ext uri="{BB962C8B-B14F-4D97-AF65-F5344CB8AC3E}">
        <p14:creationId xmlns:p14="http://schemas.microsoft.com/office/powerpoint/2010/main" val="37488134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15- Bonnes pratiques en programmation Python</a:t>
            </a:r>
            <a:br>
              <a:rPr lang="fr-FR" dirty="0"/>
            </a:br>
            <a:br>
              <a:rPr lang="fr-FR" dirty="0"/>
            </a:br>
            <a:endParaRPr lang="fr-FR" dirty="0"/>
          </a:p>
        </p:txBody>
      </p:sp>
    </p:spTree>
    <p:extLst>
      <p:ext uri="{BB962C8B-B14F-4D97-AF65-F5344CB8AC3E}">
        <p14:creationId xmlns:p14="http://schemas.microsoft.com/office/powerpoint/2010/main" val="39734279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15- Bonnes pratiques en programmation Python</a:t>
            </a:r>
            <a:br>
              <a:rPr lang="fr-FR" dirty="0"/>
            </a:br>
            <a:br>
              <a:rPr lang="fr-FR" dirty="0"/>
            </a:br>
            <a:endParaRPr lang="fr-FR" dirty="0"/>
          </a:p>
        </p:txBody>
      </p:sp>
    </p:spTree>
    <p:extLst>
      <p:ext uri="{BB962C8B-B14F-4D97-AF65-F5344CB8AC3E}">
        <p14:creationId xmlns:p14="http://schemas.microsoft.com/office/powerpoint/2010/main" val="32576490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16- Expressions régulières et </a:t>
            </a:r>
            <a:r>
              <a:rPr lang="fr-FR" i="1" dirty="0" err="1"/>
              <a:t>parsing</a:t>
            </a:r>
            <a:br>
              <a:rPr lang="fr-FR" dirty="0"/>
            </a:br>
            <a:br>
              <a:rPr lang="fr-FR" dirty="0"/>
            </a:br>
            <a:endParaRPr lang="fr-FR" dirty="0"/>
          </a:p>
        </p:txBody>
      </p:sp>
    </p:spTree>
    <p:extLst>
      <p:ext uri="{BB962C8B-B14F-4D97-AF65-F5344CB8AC3E}">
        <p14:creationId xmlns:p14="http://schemas.microsoft.com/office/powerpoint/2010/main" val="16187515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17- La programmation orientée objet (POO)</a:t>
            </a:r>
            <a:br>
              <a:rPr lang="fr-FR" dirty="0"/>
            </a:br>
            <a:br>
              <a:rPr lang="fr-FR" dirty="0"/>
            </a:br>
            <a:endParaRPr lang="fr-FR" dirty="0"/>
          </a:p>
        </p:txBody>
      </p:sp>
    </p:spTree>
    <p:extLst>
      <p:ext uri="{BB962C8B-B14F-4D97-AF65-F5344CB8AC3E}">
        <p14:creationId xmlns:p14="http://schemas.microsoft.com/office/powerpoint/2010/main" val="23063816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classe: La classe minimale</a:t>
            </a:r>
          </a:p>
        </p:txBody>
      </p:sp>
      <p:pic>
        <p:nvPicPr>
          <p:cNvPr id="2" name="Picture 1">
            <a:extLst>
              <a:ext uri="{FF2B5EF4-FFF2-40B4-BE49-F238E27FC236}">
                <a16:creationId xmlns:a16="http://schemas.microsoft.com/office/drawing/2014/main" id="{62ED34DB-F109-4C2B-9A5D-2118314CFD7C}"/>
              </a:ext>
            </a:extLst>
          </p:cNvPr>
          <p:cNvPicPr>
            <a:picLocks noChangeAspect="1"/>
          </p:cNvPicPr>
          <p:nvPr/>
        </p:nvPicPr>
        <p:blipFill>
          <a:blip r:embed="rId3"/>
          <a:stretch>
            <a:fillRect/>
          </a:stretch>
        </p:blipFill>
        <p:spPr>
          <a:xfrm>
            <a:off x="1405061" y="764246"/>
            <a:ext cx="6147205" cy="6066321"/>
          </a:xfrm>
          <a:prstGeom prst="rect">
            <a:avLst/>
          </a:prstGeom>
        </p:spPr>
      </p:pic>
    </p:spTree>
    <p:extLst>
      <p:ext uri="{BB962C8B-B14F-4D97-AF65-F5344CB8AC3E}">
        <p14:creationId xmlns:p14="http://schemas.microsoft.com/office/powerpoint/2010/main" val="11258452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classe: La classe minimale</a:t>
            </a:r>
          </a:p>
        </p:txBody>
      </p:sp>
      <p:pic>
        <p:nvPicPr>
          <p:cNvPr id="4" name="Picture 3">
            <a:extLst>
              <a:ext uri="{FF2B5EF4-FFF2-40B4-BE49-F238E27FC236}">
                <a16:creationId xmlns:a16="http://schemas.microsoft.com/office/drawing/2014/main" id="{73A1FAFA-7D7F-42F4-B2B1-234051CDA8F9}"/>
              </a:ext>
            </a:extLst>
          </p:cNvPr>
          <p:cNvPicPr>
            <a:picLocks noChangeAspect="1"/>
          </p:cNvPicPr>
          <p:nvPr/>
        </p:nvPicPr>
        <p:blipFill>
          <a:blip r:embed="rId3"/>
          <a:stretch>
            <a:fillRect/>
          </a:stretch>
        </p:blipFill>
        <p:spPr>
          <a:xfrm>
            <a:off x="905287" y="680654"/>
            <a:ext cx="6605585" cy="6177346"/>
          </a:xfrm>
          <a:prstGeom prst="rect">
            <a:avLst/>
          </a:prstGeom>
        </p:spPr>
      </p:pic>
    </p:spTree>
    <p:extLst>
      <p:ext uri="{BB962C8B-B14F-4D97-AF65-F5344CB8AC3E}">
        <p14:creationId xmlns:p14="http://schemas.microsoft.com/office/powerpoint/2010/main" val="23825722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classe: La classe minimale</a:t>
            </a:r>
          </a:p>
        </p:txBody>
      </p:sp>
      <p:pic>
        <p:nvPicPr>
          <p:cNvPr id="2" name="Picture 1">
            <a:extLst>
              <a:ext uri="{FF2B5EF4-FFF2-40B4-BE49-F238E27FC236}">
                <a16:creationId xmlns:a16="http://schemas.microsoft.com/office/drawing/2014/main" id="{8C2A7566-D8B8-4A8D-87BC-0983FA91C68E}"/>
              </a:ext>
            </a:extLst>
          </p:cNvPr>
          <p:cNvPicPr>
            <a:picLocks noChangeAspect="1"/>
          </p:cNvPicPr>
          <p:nvPr/>
        </p:nvPicPr>
        <p:blipFill>
          <a:blip r:embed="rId3"/>
          <a:stretch>
            <a:fillRect/>
          </a:stretch>
        </p:blipFill>
        <p:spPr>
          <a:xfrm>
            <a:off x="994256" y="739407"/>
            <a:ext cx="6625744" cy="6097446"/>
          </a:xfrm>
          <a:prstGeom prst="rect">
            <a:avLst/>
          </a:prstGeom>
        </p:spPr>
      </p:pic>
    </p:spTree>
    <p:extLst>
      <p:ext uri="{BB962C8B-B14F-4D97-AF65-F5344CB8AC3E}">
        <p14:creationId xmlns:p14="http://schemas.microsoft.com/office/powerpoint/2010/main" val="28264258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Les attributs de classe</a:t>
            </a:r>
          </a:p>
        </p:txBody>
      </p:sp>
      <p:pic>
        <p:nvPicPr>
          <p:cNvPr id="4" name="Picture 3">
            <a:extLst>
              <a:ext uri="{FF2B5EF4-FFF2-40B4-BE49-F238E27FC236}">
                <a16:creationId xmlns:a16="http://schemas.microsoft.com/office/drawing/2014/main" id="{E39C8096-8D82-40F3-A2FA-4E4F868F30D0}"/>
              </a:ext>
            </a:extLst>
          </p:cNvPr>
          <p:cNvPicPr>
            <a:picLocks noChangeAspect="1"/>
          </p:cNvPicPr>
          <p:nvPr/>
        </p:nvPicPr>
        <p:blipFill>
          <a:blip r:embed="rId3"/>
          <a:stretch>
            <a:fillRect/>
          </a:stretch>
        </p:blipFill>
        <p:spPr>
          <a:xfrm>
            <a:off x="1068514" y="592921"/>
            <a:ext cx="6254723" cy="6265079"/>
          </a:xfrm>
          <a:prstGeom prst="rect">
            <a:avLst/>
          </a:prstGeom>
        </p:spPr>
      </p:pic>
    </p:spTree>
    <p:extLst>
      <p:ext uri="{BB962C8B-B14F-4D97-AF65-F5344CB8AC3E}">
        <p14:creationId xmlns:p14="http://schemas.microsoft.com/office/powerpoint/2010/main" val="9269765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Les méthodes</a:t>
            </a:r>
          </a:p>
        </p:txBody>
      </p:sp>
      <p:pic>
        <p:nvPicPr>
          <p:cNvPr id="2" name="Picture 1">
            <a:extLst>
              <a:ext uri="{FF2B5EF4-FFF2-40B4-BE49-F238E27FC236}">
                <a16:creationId xmlns:a16="http://schemas.microsoft.com/office/drawing/2014/main" id="{C73F6308-9241-4A88-B5C7-379D1F52F440}"/>
              </a:ext>
            </a:extLst>
          </p:cNvPr>
          <p:cNvPicPr>
            <a:picLocks noChangeAspect="1"/>
          </p:cNvPicPr>
          <p:nvPr/>
        </p:nvPicPr>
        <p:blipFill>
          <a:blip r:embed="rId3"/>
          <a:stretch>
            <a:fillRect/>
          </a:stretch>
        </p:blipFill>
        <p:spPr>
          <a:xfrm>
            <a:off x="1049866" y="641079"/>
            <a:ext cx="7044267" cy="6216921"/>
          </a:xfrm>
          <a:prstGeom prst="rect">
            <a:avLst/>
          </a:prstGeom>
        </p:spPr>
      </p:pic>
    </p:spTree>
    <p:extLst>
      <p:ext uri="{BB962C8B-B14F-4D97-AF65-F5344CB8AC3E}">
        <p14:creationId xmlns:p14="http://schemas.microsoft.com/office/powerpoint/2010/main" val="15027011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Les méthodes</a:t>
            </a:r>
          </a:p>
        </p:txBody>
      </p:sp>
      <p:pic>
        <p:nvPicPr>
          <p:cNvPr id="4" name="Picture 3">
            <a:extLst>
              <a:ext uri="{FF2B5EF4-FFF2-40B4-BE49-F238E27FC236}">
                <a16:creationId xmlns:a16="http://schemas.microsoft.com/office/drawing/2014/main" id="{F7670EC1-8FED-40B9-B1AE-2980AB9B7AE9}"/>
              </a:ext>
            </a:extLst>
          </p:cNvPr>
          <p:cNvPicPr>
            <a:picLocks noChangeAspect="1"/>
          </p:cNvPicPr>
          <p:nvPr/>
        </p:nvPicPr>
        <p:blipFill>
          <a:blip r:embed="rId3"/>
          <a:stretch>
            <a:fillRect/>
          </a:stretch>
        </p:blipFill>
        <p:spPr>
          <a:xfrm>
            <a:off x="57956" y="1473200"/>
            <a:ext cx="9067510" cy="3894668"/>
          </a:xfrm>
          <a:prstGeom prst="rect">
            <a:avLst/>
          </a:prstGeom>
        </p:spPr>
      </p:pic>
    </p:spTree>
    <p:extLst>
      <p:ext uri="{BB962C8B-B14F-4D97-AF65-F5344CB8AC3E}">
        <p14:creationId xmlns:p14="http://schemas.microsoft.com/office/powerpoint/2010/main" val="1489347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a:t>
            </a:fld>
            <a:endParaRPr/>
          </a:p>
        </p:txBody>
      </p:sp>
      <p:pic>
        <p:nvPicPr>
          <p:cNvPr id="3" name="Picture 2">
            <a:extLst>
              <a:ext uri="{FF2B5EF4-FFF2-40B4-BE49-F238E27FC236}">
                <a16:creationId xmlns:a16="http://schemas.microsoft.com/office/drawing/2014/main" id="{3221CB95-66C0-42A1-BBAD-74DA2FE01C9C}"/>
              </a:ext>
            </a:extLst>
          </p:cNvPr>
          <p:cNvPicPr>
            <a:picLocks noChangeAspect="1"/>
          </p:cNvPicPr>
          <p:nvPr/>
        </p:nvPicPr>
        <p:blipFill>
          <a:blip r:embed="rId3"/>
          <a:stretch>
            <a:fillRect/>
          </a:stretch>
        </p:blipFill>
        <p:spPr>
          <a:xfrm>
            <a:off x="-4334" y="1119980"/>
            <a:ext cx="9148334" cy="5026819"/>
          </a:xfrm>
          <a:prstGeom prst="rect">
            <a:avLst/>
          </a:prstGeom>
        </p:spPr>
      </p:pic>
    </p:spTree>
    <p:extLst>
      <p:ext uri="{BB962C8B-B14F-4D97-AF65-F5344CB8AC3E}">
        <p14:creationId xmlns:p14="http://schemas.microsoft.com/office/powerpoint/2010/main" val="132573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Les méthodes</a:t>
            </a:r>
          </a:p>
        </p:txBody>
      </p:sp>
    </p:spTree>
    <p:extLst>
      <p:ext uri="{BB962C8B-B14F-4D97-AF65-F5344CB8AC3E}">
        <p14:creationId xmlns:p14="http://schemas.microsoft.com/office/powerpoint/2010/main" val="19374589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18-  Fenêtres graphiques et </a:t>
            </a:r>
            <a:r>
              <a:rPr lang="fr-FR" i="1" dirty="0" err="1"/>
              <a:t>Tkinter</a:t>
            </a:r>
            <a:br>
              <a:rPr lang="fr-FR" dirty="0"/>
            </a:br>
            <a:endParaRPr lang="fr-FR" dirty="0"/>
          </a:p>
        </p:txBody>
      </p:sp>
    </p:spTree>
    <p:extLst>
      <p:ext uri="{BB962C8B-B14F-4D97-AF65-F5344CB8AC3E}">
        <p14:creationId xmlns:p14="http://schemas.microsoft.com/office/powerpoint/2010/main" val="22443336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Merci</a:t>
            </a:r>
            <a:endParaRPr dirty="0"/>
          </a:p>
        </p:txBody>
      </p:sp>
    </p:spTree>
    <p:extLst>
      <p:ext uri="{BB962C8B-B14F-4D97-AF65-F5344CB8AC3E}">
        <p14:creationId xmlns:p14="http://schemas.microsoft.com/office/powerpoint/2010/main" val="3650625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365125"/>
            <a:ext cx="7886700" cy="854075"/>
          </a:xfrm>
          <a:prstGeom prst="rect">
            <a:avLst/>
          </a:prstGeom>
          <a:noFill/>
          <a:ln>
            <a:noFill/>
          </a:ln>
        </p:spPr>
        <p:txBody>
          <a:bodyPr spcFirstLastPara="1" wrap="square" lIns="91425" tIns="45700" rIns="91425" bIns="45700" anchor="ctr" anchorCtr="0">
            <a:noAutofit/>
          </a:bodyPr>
          <a:lstStyle/>
          <a:p>
            <a:pPr algn="ctr"/>
            <a:r>
              <a:rPr lang="fr-FR" dirty="0"/>
              <a:t>C'est quoi Python ?</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a:t>
            </a:fld>
            <a:endParaRPr/>
          </a:p>
        </p:txBody>
      </p:sp>
      <p:pic>
        <p:nvPicPr>
          <p:cNvPr id="2" name="Picture 1">
            <a:extLst>
              <a:ext uri="{FF2B5EF4-FFF2-40B4-BE49-F238E27FC236}">
                <a16:creationId xmlns:a16="http://schemas.microsoft.com/office/drawing/2014/main" id="{DB158E51-8A39-495F-8D0A-E78120CCA5A7}"/>
              </a:ext>
            </a:extLst>
          </p:cNvPr>
          <p:cNvPicPr>
            <a:picLocks noChangeAspect="1"/>
          </p:cNvPicPr>
          <p:nvPr/>
        </p:nvPicPr>
        <p:blipFill>
          <a:blip r:embed="rId3"/>
          <a:stretch>
            <a:fillRect/>
          </a:stretch>
        </p:blipFill>
        <p:spPr>
          <a:xfrm>
            <a:off x="0" y="1904999"/>
            <a:ext cx="9139240" cy="30903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a:t>
            </a:fld>
            <a:endParaRPr/>
          </a:p>
        </p:txBody>
      </p:sp>
      <p:pic>
        <p:nvPicPr>
          <p:cNvPr id="2" name="Picture 1">
            <a:extLst>
              <a:ext uri="{FF2B5EF4-FFF2-40B4-BE49-F238E27FC236}">
                <a16:creationId xmlns:a16="http://schemas.microsoft.com/office/drawing/2014/main" id="{1AED0390-F75E-4736-95EC-197FFBF0326E}"/>
              </a:ext>
            </a:extLst>
          </p:cNvPr>
          <p:cNvPicPr>
            <a:picLocks noChangeAspect="1"/>
          </p:cNvPicPr>
          <p:nvPr/>
        </p:nvPicPr>
        <p:blipFill>
          <a:blip r:embed="rId3"/>
          <a:stretch>
            <a:fillRect/>
          </a:stretch>
        </p:blipFill>
        <p:spPr>
          <a:xfrm>
            <a:off x="498121" y="647311"/>
            <a:ext cx="8017229" cy="6209631"/>
          </a:xfrm>
          <a:prstGeom prst="rect">
            <a:avLst/>
          </a:prstGeom>
        </p:spPr>
      </p:pic>
    </p:spTree>
    <p:extLst>
      <p:ext uri="{BB962C8B-B14F-4D97-AF65-F5344CB8AC3E}">
        <p14:creationId xmlns:p14="http://schemas.microsoft.com/office/powerpoint/2010/main" val="3482841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a:t>
            </a:fld>
            <a:endParaRPr/>
          </a:p>
        </p:txBody>
      </p:sp>
      <p:pic>
        <p:nvPicPr>
          <p:cNvPr id="3" name="Picture 2">
            <a:extLst>
              <a:ext uri="{FF2B5EF4-FFF2-40B4-BE49-F238E27FC236}">
                <a16:creationId xmlns:a16="http://schemas.microsoft.com/office/drawing/2014/main" id="{55DF9B1C-7EDF-4C5F-A978-71A8EF441962}"/>
              </a:ext>
            </a:extLst>
          </p:cNvPr>
          <p:cNvPicPr>
            <a:picLocks noChangeAspect="1"/>
          </p:cNvPicPr>
          <p:nvPr/>
        </p:nvPicPr>
        <p:blipFill>
          <a:blip r:embed="rId3"/>
          <a:stretch>
            <a:fillRect/>
          </a:stretch>
        </p:blipFill>
        <p:spPr>
          <a:xfrm>
            <a:off x="0" y="752112"/>
            <a:ext cx="9144000" cy="6059128"/>
          </a:xfrm>
          <a:prstGeom prst="rect">
            <a:avLst/>
          </a:prstGeom>
        </p:spPr>
      </p:pic>
    </p:spTree>
    <p:extLst>
      <p:ext uri="{BB962C8B-B14F-4D97-AF65-F5344CB8AC3E}">
        <p14:creationId xmlns:p14="http://schemas.microsoft.com/office/powerpoint/2010/main" val="710708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chaînes de caractères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22</a:t>
            </a:fld>
            <a:endParaRPr/>
          </a:p>
        </p:txBody>
      </p:sp>
      <p:pic>
        <p:nvPicPr>
          <p:cNvPr id="2" name="Picture 1">
            <a:extLst>
              <a:ext uri="{FF2B5EF4-FFF2-40B4-BE49-F238E27FC236}">
                <a16:creationId xmlns:a16="http://schemas.microsoft.com/office/drawing/2014/main" id="{F10DF030-0605-46AE-8C2E-E2ADB2835315}"/>
              </a:ext>
            </a:extLst>
          </p:cNvPr>
          <p:cNvPicPr>
            <a:picLocks noChangeAspect="1"/>
          </p:cNvPicPr>
          <p:nvPr/>
        </p:nvPicPr>
        <p:blipFill>
          <a:blip r:embed="rId3"/>
          <a:stretch>
            <a:fillRect/>
          </a:stretch>
        </p:blipFill>
        <p:spPr>
          <a:xfrm>
            <a:off x="39195" y="670414"/>
            <a:ext cx="9065610" cy="5517172"/>
          </a:xfrm>
          <a:prstGeom prst="rect">
            <a:avLst/>
          </a:prstGeom>
        </p:spPr>
      </p:pic>
    </p:spTree>
    <p:extLst>
      <p:ext uri="{BB962C8B-B14F-4D97-AF65-F5344CB8AC3E}">
        <p14:creationId xmlns:p14="http://schemas.microsoft.com/office/powerpoint/2010/main" val="165840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illicites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23</a:t>
            </a:fld>
            <a:endParaRPr/>
          </a:p>
        </p:txBody>
      </p:sp>
      <p:pic>
        <p:nvPicPr>
          <p:cNvPr id="3" name="Picture 2">
            <a:extLst>
              <a:ext uri="{FF2B5EF4-FFF2-40B4-BE49-F238E27FC236}">
                <a16:creationId xmlns:a16="http://schemas.microsoft.com/office/drawing/2014/main" id="{54EB0F9F-A6C8-4D7B-993D-4A69BD226496}"/>
              </a:ext>
            </a:extLst>
          </p:cNvPr>
          <p:cNvPicPr>
            <a:picLocks noChangeAspect="1"/>
          </p:cNvPicPr>
          <p:nvPr/>
        </p:nvPicPr>
        <p:blipFill>
          <a:blip r:embed="rId3"/>
          <a:stretch>
            <a:fillRect/>
          </a:stretch>
        </p:blipFill>
        <p:spPr>
          <a:xfrm>
            <a:off x="58620" y="1405468"/>
            <a:ext cx="9064844" cy="4030132"/>
          </a:xfrm>
          <a:prstGeom prst="rect">
            <a:avLst/>
          </a:prstGeom>
        </p:spPr>
      </p:pic>
    </p:spTree>
    <p:extLst>
      <p:ext uri="{BB962C8B-B14F-4D97-AF65-F5344CB8AC3E}">
        <p14:creationId xmlns:p14="http://schemas.microsoft.com/office/powerpoint/2010/main" val="2530978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 La fonction </a:t>
            </a:r>
            <a:r>
              <a:rPr lang="fr-FR" i="1" dirty="0"/>
              <a:t>type()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24</a:t>
            </a:fld>
            <a:endParaRPr/>
          </a:p>
        </p:txBody>
      </p:sp>
      <p:pic>
        <p:nvPicPr>
          <p:cNvPr id="7" name="Picture 6">
            <a:extLst>
              <a:ext uri="{FF2B5EF4-FFF2-40B4-BE49-F238E27FC236}">
                <a16:creationId xmlns:a16="http://schemas.microsoft.com/office/drawing/2014/main" id="{39530784-D879-4338-9989-7CCCE06358E2}"/>
              </a:ext>
            </a:extLst>
          </p:cNvPr>
          <p:cNvPicPr>
            <a:picLocks noChangeAspect="1"/>
          </p:cNvPicPr>
          <p:nvPr/>
        </p:nvPicPr>
        <p:blipFill>
          <a:blip r:embed="rId3"/>
          <a:stretch>
            <a:fillRect/>
          </a:stretch>
        </p:blipFill>
        <p:spPr>
          <a:xfrm>
            <a:off x="32174" y="1058333"/>
            <a:ext cx="9079652" cy="4741333"/>
          </a:xfrm>
          <a:prstGeom prst="rect">
            <a:avLst/>
          </a:prstGeom>
        </p:spPr>
      </p:pic>
    </p:spTree>
    <p:extLst>
      <p:ext uri="{BB962C8B-B14F-4D97-AF65-F5344CB8AC3E}">
        <p14:creationId xmlns:p14="http://schemas.microsoft.com/office/powerpoint/2010/main" val="495425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Conversion de types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25</a:t>
            </a:fld>
            <a:endParaRPr/>
          </a:p>
        </p:txBody>
      </p:sp>
      <p:pic>
        <p:nvPicPr>
          <p:cNvPr id="2" name="Picture 1">
            <a:extLst>
              <a:ext uri="{FF2B5EF4-FFF2-40B4-BE49-F238E27FC236}">
                <a16:creationId xmlns:a16="http://schemas.microsoft.com/office/drawing/2014/main" id="{1FEA7C6F-C947-44A9-BCAB-8FC09F07A384}"/>
              </a:ext>
            </a:extLst>
          </p:cNvPr>
          <p:cNvPicPr>
            <a:picLocks noChangeAspect="1"/>
          </p:cNvPicPr>
          <p:nvPr/>
        </p:nvPicPr>
        <p:blipFill>
          <a:blip r:embed="rId3"/>
          <a:stretch>
            <a:fillRect/>
          </a:stretch>
        </p:blipFill>
        <p:spPr>
          <a:xfrm>
            <a:off x="75616" y="793328"/>
            <a:ext cx="8992767" cy="5563022"/>
          </a:xfrm>
          <a:prstGeom prst="rect">
            <a:avLst/>
          </a:prstGeom>
        </p:spPr>
      </p:pic>
    </p:spTree>
    <p:extLst>
      <p:ext uri="{BB962C8B-B14F-4D97-AF65-F5344CB8AC3E}">
        <p14:creationId xmlns:p14="http://schemas.microsoft.com/office/powerpoint/2010/main" val="176078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Notes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26</a:t>
            </a:fld>
            <a:endParaRPr/>
          </a:p>
        </p:txBody>
      </p:sp>
      <p:pic>
        <p:nvPicPr>
          <p:cNvPr id="3" name="Picture 2">
            <a:extLst>
              <a:ext uri="{FF2B5EF4-FFF2-40B4-BE49-F238E27FC236}">
                <a16:creationId xmlns:a16="http://schemas.microsoft.com/office/drawing/2014/main" id="{138013BD-1AD0-4A78-B39A-0E668E6CD45B}"/>
              </a:ext>
            </a:extLst>
          </p:cNvPr>
          <p:cNvPicPr>
            <a:picLocks noChangeAspect="1"/>
          </p:cNvPicPr>
          <p:nvPr/>
        </p:nvPicPr>
        <p:blipFill>
          <a:blip r:embed="rId3"/>
          <a:stretch>
            <a:fillRect/>
          </a:stretch>
        </p:blipFill>
        <p:spPr>
          <a:xfrm>
            <a:off x="467477" y="639712"/>
            <a:ext cx="7886700" cy="1845823"/>
          </a:xfrm>
          <a:prstGeom prst="rect">
            <a:avLst/>
          </a:prstGeom>
        </p:spPr>
      </p:pic>
      <p:pic>
        <p:nvPicPr>
          <p:cNvPr id="4" name="Picture 3">
            <a:extLst>
              <a:ext uri="{FF2B5EF4-FFF2-40B4-BE49-F238E27FC236}">
                <a16:creationId xmlns:a16="http://schemas.microsoft.com/office/drawing/2014/main" id="{E8ED199A-A384-4867-B817-FF04232BF8DF}"/>
              </a:ext>
            </a:extLst>
          </p:cNvPr>
          <p:cNvPicPr>
            <a:picLocks noChangeAspect="1"/>
          </p:cNvPicPr>
          <p:nvPr/>
        </p:nvPicPr>
        <p:blipFill>
          <a:blip r:embed="rId4"/>
          <a:stretch>
            <a:fillRect/>
          </a:stretch>
        </p:blipFill>
        <p:spPr>
          <a:xfrm>
            <a:off x="552146" y="2622060"/>
            <a:ext cx="8083858" cy="4235940"/>
          </a:xfrm>
          <a:prstGeom prst="rect">
            <a:avLst/>
          </a:prstGeom>
        </p:spPr>
      </p:pic>
    </p:spTree>
    <p:extLst>
      <p:ext uri="{BB962C8B-B14F-4D97-AF65-F5344CB8AC3E}">
        <p14:creationId xmlns:p14="http://schemas.microsoft.com/office/powerpoint/2010/main" val="1189520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 - Prédire le résultat : opérations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27</a:t>
            </a:fld>
            <a:endParaRPr/>
          </a:p>
        </p:txBody>
      </p:sp>
      <p:pic>
        <p:nvPicPr>
          <p:cNvPr id="2" name="Picture 1">
            <a:extLst>
              <a:ext uri="{FF2B5EF4-FFF2-40B4-BE49-F238E27FC236}">
                <a16:creationId xmlns:a16="http://schemas.microsoft.com/office/drawing/2014/main" id="{ED6256E2-E246-4B57-A462-99E696E93BC6}"/>
              </a:ext>
            </a:extLst>
          </p:cNvPr>
          <p:cNvPicPr>
            <a:picLocks noChangeAspect="1"/>
          </p:cNvPicPr>
          <p:nvPr/>
        </p:nvPicPr>
        <p:blipFill>
          <a:blip r:embed="rId3"/>
          <a:stretch>
            <a:fillRect/>
          </a:stretch>
        </p:blipFill>
        <p:spPr>
          <a:xfrm>
            <a:off x="83552" y="1405467"/>
            <a:ext cx="9014770" cy="4030133"/>
          </a:xfrm>
          <a:prstGeom prst="rect">
            <a:avLst/>
          </a:prstGeom>
        </p:spPr>
      </p:pic>
    </p:spTree>
    <p:extLst>
      <p:ext uri="{BB962C8B-B14F-4D97-AF65-F5344CB8AC3E}">
        <p14:creationId xmlns:p14="http://schemas.microsoft.com/office/powerpoint/2010/main" val="808098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78522"/>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Prédire le résultat : opérations et conversions de types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28</a:t>
            </a:fld>
            <a:endParaRPr/>
          </a:p>
        </p:txBody>
      </p:sp>
      <p:pic>
        <p:nvPicPr>
          <p:cNvPr id="3" name="Picture 2">
            <a:extLst>
              <a:ext uri="{FF2B5EF4-FFF2-40B4-BE49-F238E27FC236}">
                <a16:creationId xmlns:a16="http://schemas.microsoft.com/office/drawing/2014/main" id="{D1A6EB73-01C6-4AD7-A60A-4E631A789158}"/>
              </a:ext>
            </a:extLst>
          </p:cNvPr>
          <p:cNvPicPr>
            <a:picLocks noChangeAspect="1"/>
          </p:cNvPicPr>
          <p:nvPr/>
        </p:nvPicPr>
        <p:blipFill>
          <a:blip r:embed="rId3"/>
          <a:stretch>
            <a:fillRect/>
          </a:stretch>
        </p:blipFill>
        <p:spPr>
          <a:xfrm>
            <a:off x="33747" y="2150533"/>
            <a:ext cx="9076504" cy="2556933"/>
          </a:xfrm>
          <a:prstGeom prst="rect">
            <a:avLst/>
          </a:prstGeom>
        </p:spPr>
      </p:pic>
    </p:spTree>
    <p:extLst>
      <p:ext uri="{BB962C8B-B14F-4D97-AF65-F5344CB8AC3E}">
        <p14:creationId xmlns:p14="http://schemas.microsoft.com/office/powerpoint/2010/main" val="4059671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3 Affichage</a:t>
            </a:r>
          </a:p>
        </p:txBody>
      </p:sp>
    </p:spTree>
    <p:extLst>
      <p:ext uri="{BB962C8B-B14F-4D97-AF65-F5344CB8AC3E}">
        <p14:creationId xmlns:p14="http://schemas.microsoft.com/office/powerpoint/2010/main" val="423671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C'est quoi Python ?</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a:t>
            </a:fld>
            <a:endParaRPr/>
          </a:p>
        </p:txBody>
      </p:sp>
      <p:pic>
        <p:nvPicPr>
          <p:cNvPr id="3" name="Picture 2">
            <a:extLst>
              <a:ext uri="{FF2B5EF4-FFF2-40B4-BE49-F238E27FC236}">
                <a16:creationId xmlns:a16="http://schemas.microsoft.com/office/drawing/2014/main" id="{010B5673-8398-4FDE-9CAD-BF741A72910C}"/>
              </a:ext>
            </a:extLst>
          </p:cNvPr>
          <p:cNvPicPr>
            <a:picLocks noChangeAspect="1"/>
          </p:cNvPicPr>
          <p:nvPr/>
        </p:nvPicPr>
        <p:blipFill>
          <a:blip r:embed="rId3"/>
          <a:stretch>
            <a:fillRect/>
          </a:stretch>
        </p:blipFill>
        <p:spPr>
          <a:xfrm>
            <a:off x="508000" y="1016985"/>
            <a:ext cx="8515350" cy="5841015"/>
          </a:xfrm>
          <a:prstGeom prst="rect">
            <a:avLst/>
          </a:prstGeom>
        </p:spPr>
      </p:pic>
    </p:spTree>
    <p:extLst>
      <p:ext uri="{BB962C8B-B14F-4D97-AF65-F5344CB8AC3E}">
        <p14:creationId xmlns:p14="http://schemas.microsoft.com/office/powerpoint/2010/main" val="149050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78522"/>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30</a:t>
            </a:fld>
            <a:endParaRPr/>
          </a:p>
        </p:txBody>
      </p:sp>
      <p:graphicFrame>
        <p:nvGraphicFramePr>
          <p:cNvPr id="4" name="Object 3">
            <a:extLst>
              <a:ext uri="{FF2B5EF4-FFF2-40B4-BE49-F238E27FC236}">
                <a16:creationId xmlns:a16="http://schemas.microsoft.com/office/drawing/2014/main" id="{349F8D6E-1D9A-4387-BE26-4D3B5BB16EE5}"/>
              </a:ext>
            </a:extLst>
          </p:cNvPr>
          <p:cNvGraphicFramePr>
            <a:graphicFrameLocks noChangeAspect="1"/>
          </p:cNvGraphicFramePr>
          <p:nvPr>
            <p:extLst>
              <p:ext uri="{D42A27DB-BD31-4B8C-83A1-F6EECF244321}">
                <p14:modId xmlns:p14="http://schemas.microsoft.com/office/powerpoint/2010/main" val="172966926"/>
              </p:ext>
            </p:extLst>
          </p:nvPr>
        </p:nvGraphicFramePr>
        <p:xfrm>
          <a:off x="0" y="882257"/>
          <a:ext cx="9144000" cy="5416611"/>
        </p:xfrm>
        <a:graphic>
          <a:graphicData uri="http://schemas.openxmlformats.org/presentationml/2006/ole">
            <mc:AlternateContent xmlns:mc="http://schemas.openxmlformats.org/markup-compatibility/2006">
              <mc:Choice xmlns:v="urn:schemas-microsoft-com:vml" Requires="v">
                <p:oleObj spid="_x0000_s2195" name="Bitmap Image" r:id="rId4" imgW="7296120" imgH="4334040" progId="Paint.Picture">
                  <p:embed/>
                </p:oleObj>
              </mc:Choice>
              <mc:Fallback>
                <p:oleObj name="Bitmap Image" r:id="rId4" imgW="7296120" imgH="4334040" progId="Paint.Picture">
                  <p:embed/>
                  <p:pic>
                    <p:nvPicPr>
                      <p:cNvPr id="0" name=""/>
                      <p:cNvPicPr/>
                      <p:nvPr/>
                    </p:nvPicPr>
                    <p:blipFill>
                      <a:blip r:embed="rId5"/>
                      <a:stretch>
                        <a:fillRect/>
                      </a:stretch>
                    </p:blipFill>
                    <p:spPr>
                      <a:xfrm>
                        <a:off x="0" y="882257"/>
                        <a:ext cx="9144000" cy="5416611"/>
                      </a:xfrm>
                      <a:prstGeom prst="rect">
                        <a:avLst/>
                      </a:prstGeom>
                    </p:spPr>
                  </p:pic>
                </p:oleObj>
              </mc:Fallback>
            </mc:AlternateContent>
          </a:graphicData>
        </a:graphic>
      </p:graphicFrame>
    </p:spTree>
    <p:extLst>
      <p:ext uri="{BB962C8B-B14F-4D97-AF65-F5344CB8AC3E}">
        <p14:creationId xmlns:p14="http://schemas.microsoft.com/office/powerpoint/2010/main" val="257653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34925"/>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31</a:t>
            </a:fld>
            <a:endParaRPr/>
          </a:p>
        </p:txBody>
      </p:sp>
      <p:pic>
        <p:nvPicPr>
          <p:cNvPr id="3" name="Picture 2">
            <a:extLst>
              <a:ext uri="{FF2B5EF4-FFF2-40B4-BE49-F238E27FC236}">
                <a16:creationId xmlns:a16="http://schemas.microsoft.com/office/drawing/2014/main" id="{374E257A-E1FD-49D9-9382-6CE23907BB6D}"/>
              </a:ext>
            </a:extLst>
          </p:cNvPr>
          <p:cNvPicPr>
            <a:picLocks noChangeAspect="1"/>
          </p:cNvPicPr>
          <p:nvPr/>
        </p:nvPicPr>
        <p:blipFill>
          <a:blip r:embed="rId3"/>
          <a:stretch>
            <a:fillRect/>
          </a:stretch>
        </p:blipFill>
        <p:spPr>
          <a:xfrm>
            <a:off x="628650" y="773439"/>
            <a:ext cx="7690067" cy="6084561"/>
          </a:xfrm>
          <a:prstGeom prst="rect">
            <a:avLst/>
          </a:prstGeom>
        </p:spPr>
      </p:pic>
    </p:spTree>
    <p:extLst>
      <p:ext uri="{BB962C8B-B14F-4D97-AF65-F5344CB8AC3E}">
        <p14:creationId xmlns:p14="http://schemas.microsoft.com/office/powerpoint/2010/main" val="1471525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34925"/>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32</a:t>
            </a:fld>
            <a:endParaRPr/>
          </a:p>
        </p:txBody>
      </p:sp>
      <p:pic>
        <p:nvPicPr>
          <p:cNvPr id="2" name="Picture 1">
            <a:extLst>
              <a:ext uri="{FF2B5EF4-FFF2-40B4-BE49-F238E27FC236}">
                <a16:creationId xmlns:a16="http://schemas.microsoft.com/office/drawing/2014/main" id="{FA2C1AEE-D95C-449D-A723-FC903F1C2DFA}"/>
              </a:ext>
            </a:extLst>
          </p:cNvPr>
          <p:cNvPicPr>
            <a:picLocks noChangeAspect="1"/>
          </p:cNvPicPr>
          <p:nvPr/>
        </p:nvPicPr>
        <p:blipFill>
          <a:blip r:embed="rId3"/>
          <a:stretch>
            <a:fillRect/>
          </a:stretch>
        </p:blipFill>
        <p:spPr>
          <a:xfrm>
            <a:off x="374848" y="681178"/>
            <a:ext cx="8238819" cy="6010014"/>
          </a:xfrm>
          <a:prstGeom prst="rect">
            <a:avLst/>
          </a:prstGeom>
        </p:spPr>
      </p:pic>
    </p:spTree>
    <p:extLst>
      <p:ext uri="{BB962C8B-B14F-4D97-AF65-F5344CB8AC3E}">
        <p14:creationId xmlns:p14="http://schemas.microsoft.com/office/powerpoint/2010/main" val="732858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33</a:t>
            </a:fld>
            <a:endParaRPr/>
          </a:p>
        </p:txBody>
      </p:sp>
      <p:pic>
        <p:nvPicPr>
          <p:cNvPr id="3" name="Picture 2">
            <a:extLst>
              <a:ext uri="{FF2B5EF4-FFF2-40B4-BE49-F238E27FC236}">
                <a16:creationId xmlns:a16="http://schemas.microsoft.com/office/drawing/2014/main" id="{8A44B5EA-87AB-498E-AC35-ABC298754217}"/>
              </a:ext>
            </a:extLst>
          </p:cNvPr>
          <p:cNvPicPr>
            <a:picLocks noChangeAspect="1"/>
          </p:cNvPicPr>
          <p:nvPr/>
        </p:nvPicPr>
        <p:blipFill>
          <a:blip r:embed="rId3"/>
          <a:stretch>
            <a:fillRect/>
          </a:stretch>
        </p:blipFill>
        <p:spPr>
          <a:xfrm>
            <a:off x="985612" y="509352"/>
            <a:ext cx="7172775" cy="6347589"/>
          </a:xfrm>
          <a:prstGeom prst="rect">
            <a:avLst/>
          </a:prstGeom>
        </p:spPr>
      </p:pic>
    </p:spTree>
    <p:extLst>
      <p:ext uri="{BB962C8B-B14F-4D97-AF65-F5344CB8AC3E}">
        <p14:creationId xmlns:p14="http://schemas.microsoft.com/office/powerpoint/2010/main" val="4170728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34</a:t>
            </a:fld>
            <a:endParaRPr/>
          </a:p>
        </p:txBody>
      </p:sp>
      <p:pic>
        <p:nvPicPr>
          <p:cNvPr id="2" name="Picture 1">
            <a:extLst>
              <a:ext uri="{FF2B5EF4-FFF2-40B4-BE49-F238E27FC236}">
                <a16:creationId xmlns:a16="http://schemas.microsoft.com/office/drawing/2014/main" id="{D11DE1C2-BF4A-4014-A438-37A7F8EB144F}"/>
              </a:ext>
            </a:extLst>
          </p:cNvPr>
          <p:cNvPicPr>
            <a:picLocks noChangeAspect="1"/>
          </p:cNvPicPr>
          <p:nvPr/>
        </p:nvPicPr>
        <p:blipFill>
          <a:blip r:embed="rId3"/>
          <a:stretch>
            <a:fillRect/>
          </a:stretch>
        </p:blipFill>
        <p:spPr>
          <a:xfrm>
            <a:off x="0" y="737247"/>
            <a:ext cx="9144000" cy="5903259"/>
          </a:xfrm>
          <a:prstGeom prst="rect">
            <a:avLst/>
          </a:prstGeom>
        </p:spPr>
      </p:pic>
    </p:spTree>
    <p:extLst>
      <p:ext uri="{BB962C8B-B14F-4D97-AF65-F5344CB8AC3E}">
        <p14:creationId xmlns:p14="http://schemas.microsoft.com/office/powerpoint/2010/main" val="3843642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35</a:t>
            </a:fld>
            <a:endParaRPr/>
          </a:p>
        </p:txBody>
      </p:sp>
      <p:pic>
        <p:nvPicPr>
          <p:cNvPr id="3" name="Picture 2">
            <a:extLst>
              <a:ext uri="{FF2B5EF4-FFF2-40B4-BE49-F238E27FC236}">
                <a16:creationId xmlns:a16="http://schemas.microsoft.com/office/drawing/2014/main" id="{036F134F-C8B6-480C-A714-A6A59ACDBE4D}"/>
              </a:ext>
            </a:extLst>
          </p:cNvPr>
          <p:cNvPicPr>
            <a:picLocks noChangeAspect="1"/>
          </p:cNvPicPr>
          <p:nvPr/>
        </p:nvPicPr>
        <p:blipFill>
          <a:blip r:embed="rId3"/>
          <a:stretch>
            <a:fillRect/>
          </a:stretch>
        </p:blipFill>
        <p:spPr>
          <a:xfrm>
            <a:off x="1041915" y="561375"/>
            <a:ext cx="7060169" cy="6296625"/>
          </a:xfrm>
          <a:prstGeom prst="rect">
            <a:avLst/>
          </a:prstGeom>
        </p:spPr>
      </p:pic>
    </p:spTree>
    <p:extLst>
      <p:ext uri="{BB962C8B-B14F-4D97-AF65-F5344CB8AC3E}">
        <p14:creationId xmlns:p14="http://schemas.microsoft.com/office/powerpoint/2010/main" val="466311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36</a:t>
            </a:fld>
            <a:endParaRPr/>
          </a:p>
        </p:txBody>
      </p:sp>
      <p:pic>
        <p:nvPicPr>
          <p:cNvPr id="2" name="Picture 1">
            <a:extLst>
              <a:ext uri="{FF2B5EF4-FFF2-40B4-BE49-F238E27FC236}">
                <a16:creationId xmlns:a16="http://schemas.microsoft.com/office/drawing/2014/main" id="{C6777D29-1D67-4C6C-BD2C-A4E8F17AAEEA}"/>
              </a:ext>
            </a:extLst>
          </p:cNvPr>
          <p:cNvPicPr>
            <a:picLocks noChangeAspect="1"/>
          </p:cNvPicPr>
          <p:nvPr/>
        </p:nvPicPr>
        <p:blipFill>
          <a:blip r:embed="rId3"/>
          <a:stretch>
            <a:fillRect/>
          </a:stretch>
        </p:blipFill>
        <p:spPr>
          <a:xfrm>
            <a:off x="149412" y="596513"/>
            <a:ext cx="8845176" cy="6261487"/>
          </a:xfrm>
          <a:prstGeom prst="rect">
            <a:avLst/>
          </a:prstGeom>
        </p:spPr>
      </p:pic>
    </p:spTree>
    <p:extLst>
      <p:ext uri="{BB962C8B-B14F-4D97-AF65-F5344CB8AC3E}">
        <p14:creationId xmlns:p14="http://schemas.microsoft.com/office/powerpoint/2010/main" val="244831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37</a:t>
            </a:fld>
            <a:endParaRPr/>
          </a:p>
        </p:txBody>
      </p:sp>
      <p:pic>
        <p:nvPicPr>
          <p:cNvPr id="3" name="Picture 2">
            <a:extLst>
              <a:ext uri="{FF2B5EF4-FFF2-40B4-BE49-F238E27FC236}">
                <a16:creationId xmlns:a16="http://schemas.microsoft.com/office/drawing/2014/main" id="{F6CD7853-32EF-408B-AA5F-E5E670A7DD1F}"/>
              </a:ext>
            </a:extLst>
          </p:cNvPr>
          <p:cNvPicPr>
            <a:picLocks noChangeAspect="1"/>
          </p:cNvPicPr>
          <p:nvPr/>
        </p:nvPicPr>
        <p:blipFill>
          <a:blip r:embed="rId3"/>
          <a:stretch>
            <a:fillRect/>
          </a:stretch>
        </p:blipFill>
        <p:spPr>
          <a:xfrm>
            <a:off x="302647" y="596513"/>
            <a:ext cx="8538706" cy="6251553"/>
          </a:xfrm>
          <a:prstGeom prst="rect">
            <a:avLst/>
          </a:prstGeom>
        </p:spPr>
      </p:pic>
    </p:spTree>
    <p:extLst>
      <p:ext uri="{BB962C8B-B14F-4D97-AF65-F5344CB8AC3E}">
        <p14:creationId xmlns:p14="http://schemas.microsoft.com/office/powerpoint/2010/main" val="2258632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38</a:t>
            </a:fld>
            <a:endParaRPr/>
          </a:p>
        </p:txBody>
      </p:sp>
      <p:pic>
        <p:nvPicPr>
          <p:cNvPr id="2" name="Picture 1">
            <a:extLst>
              <a:ext uri="{FF2B5EF4-FFF2-40B4-BE49-F238E27FC236}">
                <a16:creationId xmlns:a16="http://schemas.microsoft.com/office/drawing/2014/main" id="{D448AB71-414F-4C8D-9BE7-8C483012EFAA}"/>
              </a:ext>
            </a:extLst>
          </p:cNvPr>
          <p:cNvPicPr>
            <a:picLocks noChangeAspect="1"/>
          </p:cNvPicPr>
          <p:nvPr/>
        </p:nvPicPr>
        <p:blipFill>
          <a:blip r:embed="rId3"/>
          <a:stretch>
            <a:fillRect/>
          </a:stretch>
        </p:blipFill>
        <p:spPr>
          <a:xfrm>
            <a:off x="71702" y="938341"/>
            <a:ext cx="8915665" cy="5783134"/>
          </a:xfrm>
          <a:prstGeom prst="rect">
            <a:avLst/>
          </a:prstGeom>
        </p:spPr>
      </p:pic>
    </p:spTree>
    <p:extLst>
      <p:ext uri="{BB962C8B-B14F-4D97-AF65-F5344CB8AC3E}">
        <p14:creationId xmlns:p14="http://schemas.microsoft.com/office/powerpoint/2010/main" val="2643498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Note sur le vocabulaire et la syntaxe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39</a:t>
            </a:fld>
            <a:endParaRPr/>
          </a:p>
        </p:txBody>
      </p:sp>
      <p:pic>
        <p:nvPicPr>
          <p:cNvPr id="3" name="Picture 2">
            <a:extLst>
              <a:ext uri="{FF2B5EF4-FFF2-40B4-BE49-F238E27FC236}">
                <a16:creationId xmlns:a16="http://schemas.microsoft.com/office/drawing/2014/main" id="{260702A9-8CED-4B56-80D3-2B0DD302F134}"/>
              </a:ext>
            </a:extLst>
          </p:cNvPr>
          <p:cNvPicPr>
            <a:picLocks noChangeAspect="1"/>
          </p:cNvPicPr>
          <p:nvPr/>
        </p:nvPicPr>
        <p:blipFill>
          <a:blip r:embed="rId3"/>
          <a:stretch>
            <a:fillRect/>
          </a:stretch>
        </p:blipFill>
        <p:spPr>
          <a:xfrm>
            <a:off x="38628" y="1303867"/>
            <a:ext cx="9105372" cy="4216399"/>
          </a:xfrm>
          <a:prstGeom prst="rect">
            <a:avLst/>
          </a:prstGeom>
        </p:spPr>
      </p:pic>
    </p:spTree>
    <p:extLst>
      <p:ext uri="{BB962C8B-B14F-4D97-AF65-F5344CB8AC3E}">
        <p14:creationId xmlns:p14="http://schemas.microsoft.com/office/powerpoint/2010/main" val="182810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Installer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a:t>
            </a:fld>
            <a:endParaRPr/>
          </a:p>
        </p:txBody>
      </p:sp>
    </p:spTree>
    <p:extLst>
      <p:ext uri="{BB962C8B-B14F-4D97-AF65-F5344CB8AC3E}">
        <p14:creationId xmlns:p14="http://schemas.microsoft.com/office/powerpoint/2010/main" val="3997339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4 Listes</a:t>
            </a:r>
            <a:endParaRPr dirty="0"/>
          </a:p>
        </p:txBody>
      </p:sp>
    </p:spTree>
    <p:extLst>
      <p:ext uri="{BB962C8B-B14F-4D97-AF65-F5344CB8AC3E}">
        <p14:creationId xmlns:p14="http://schemas.microsoft.com/office/powerpoint/2010/main" val="3979308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Définition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41</a:t>
            </a:fld>
            <a:endParaRPr/>
          </a:p>
        </p:txBody>
      </p:sp>
      <p:pic>
        <p:nvPicPr>
          <p:cNvPr id="2" name="Picture 1">
            <a:extLst>
              <a:ext uri="{FF2B5EF4-FFF2-40B4-BE49-F238E27FC236}">
                <a16:creationId xmlns:a16="http://schemas.microsoft.com/office/drawing/2014/main" id="{A1267DA0-62E2-4A6F-9ED6-1C4C981EE3D5}"/>
              </a:ext>
            </a:extLst>
          </p:cNvPr>
          <p:cNvPicPr>
            <a:picLocks noChangeAspect="1"/>
          </p:cNvPicPr>
          <p:nvPr/>
        </p:nvPicPr>
        <p:blipFill>
          <a:blip r:embed="rId3"/>
          <a:stretch>
            <a:fillRect/>
          </a:stretch>
        </p:blipFill>
        <p:spPr>
          <a:xfrm>
            <a:off x="-1270" y="1084383"/>
            <a:ext cx="9145270" cy="4689883"/>
          </a:xfrm>
          <a:prstGeom prst="rect">
            <a:avLst/>
          </a:prstGeom>
        </p:spPr>
      </p:pic>
    </p:spTree>
    <p:extLst>
      <p:ext uri="{BB962C8B-B14F-4D97-AF65-F5344CB8AC3E}">
        <p14:creationId xmlns:p14="http://schemas.microsoft.com/office/powerpoint/2010/main" val="2484493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Utilisation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42</a:t>
            </a:fld>
            <a:endParaRPr/>
          </a:p>
        </p:txBody>
      </p:sp>
      <p:pic>
        <p:nvPicPr>
          <p:cNvPr id="3" name="Picture 2">
            <a:extLst>
              <a:ext uri="{FF2B5EF4-FFF2-40B4-BE49-F238E27FC236}">
                <a16:creationId xmlns:a16="http://schemas.microsoft.com/office/drawing/2014/main" id="{AB607279-FDC8-46E6-B0CC-2DBF4110FA3A}"/>
              </a:ext>
            </a:extLst>
          </p:cNvPr>
          <p:cNvPicPr>
            <a:picLocks noChangeAspect="1"/>
          </p:cNvPicPr>
          <p:nvPr/>
        </p:nvPicPr>
        <p:blipFill>
          <a:blip r:embed="rId3"/>
          <a:stretch>
            <a:fillRect/>
          </a:stretch>
        </p:blipFill>
        <p:spPr>
          <a:xfrm>
            <a:off x="245015" y="596513"/>
            <a:ext cx="8417033" cy="6158189"/>
          </a:xfrm>
          <a:prstGeom prst="rect">
            <a:avLst/>
          </a:prstGeom>
        </p:spPr>
      </p:pic>
    </p:spTree>
    <p:extLst>
      <p:ext uri="{BB962C8B-B14F-4D97-AF65-F5344CB8AC3E}">
        <p14:creationId xmlns:p14="http://schemas.microsoft.com/office/powerpoint/2010/main" val="1998555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 sur les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43</a:t>
            </a:fld>
            <a:endParaRPr/>
          </a:p>
        </p:txBody>
      </p:sp>
      <p:pic>
        <p:nvPicPr>
          <p:cNvPr id="2" name="Picture 1">
            <a:extLst>
              <a:ext uri="{FF2B5EF4-FFF2-40B4-BE49-F238E27FC236}">
                <a16:creationId xmlns:a16="http://schemas.microsoft.com/office/drawing/2014/main" id="{D08B747B-62B6-4DC4-AA8B-49488CBCED8D}"/>
              </a:ext>
            </a:extLst>
          </p:cNvPr>
          <p:cNvPicPr>
            <a:picLocks noChangeAspect="1"/>
          </p:cNvPicPr>
          <p:nvPr/>
        </p:nvPicPr>
        <p:blipFill>
          <a:blip r:embed="rId3"/>
          <a:stretch>
            <a:fillRect/>
          </a:stretch>
        </p:blipFill>
        <p:spPr>
          <a:xfrm>
            <a:off x="47977" y="1473201"/>
            <a:ext cx="9087553" cy="3894666"/>
          </a:xfrm>
          <a:prstGeom prst="rect">
            <a:avLst/>
          </a:prstGeom>
        </p:spPr>
      </p:pic>
    </p:spTree>
    <p:extLst>
      <p:ext uri="{BB962C8B-B14F-4D97-AF65-F5344CB8AC3E}">
        <p14:creationId xmlns:p14="http://schemas.microsoft.com/office/powerpoint/2010/main" val="210041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 sur les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44</a:t>
            </a:fld>
            <a:endParaRPr/>
          </a:p>
        </p:txBody>
      </p:sp>
      <p:pic>
        <p:nvPicPr>
          <p:cNvPr id="3" name="Picture 2">
            <a:extLst>
              <a:ext uri="{FF2B5EF4-FFF2-40B4-BE49-F238E27FC236}">
                <a16:creationId xmlns:a16="http://schemas.microsoft.com/office/drawing/2014/main" id="{103A5800-8BEB-4AB8-9A8F-7E4175A29810}"/>
              </a:ext>
            </a:extLst>
          </p:cNvPr>
          <p:cNvPicPr>
            <a:picLocks noChangeAspect="1"/>
          </p:cNvPicPr>
          <p:nvPr/>
        </p:nvPicPr>
        <p:blipFill>
          <a:blip r:embed="rId3"/>
          <a:stretch>
            <a:fillRect/>
          </a:stretch>
        </p:blipFill>
        <p:spPr>
          <a:xfrm>
            <a:off x="775348" y="570117"/>
            <a:ext cx="7886700" cy="6287883"/>
          </a:xfrm>
          <a:prstGeom prst="rect">
            <a:avLst/>
          </a:prstGeom>
        </p:spPr>
      </p:pic>
    </p:spTree>
    <p:extLst>
      <p:ext uri="{BB962C8B-B14F-4D97-AF65-F5344CB8AC3E}">
        <p14:creationId xmlns:p14="http://schemas.microsoft.com/office/powerpoint/2010/main" val="32759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Indiçage négatif</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45</a:t>
            </a:fld>
            <a:endParaRPr/>
          </a:p>
        </p:txBody>
      </p:sp>
      <p:pic>
        <p:nvPicPr>
          <p:cNvPr id="2" name="Picture 1">
            <a:extLst>
              <a:ext uri="{FF2B5EF4-FFF2-40B4-BE49-F238E27FC236}">
                <a16:creationId xmlns:a16="http://schemas.microsoft.com/office/drawing/2014/main" id="{33102B53-7D04-4644-81EA-860BE3E74DB0}"/>
              </a:ext>
            </a:extLst>
          </p:cNvPr>
          <p:cNvPicPr>
            <a:picLocks noChangeAspect="1"/>
          </p:cNvPicPr>
          <p:nvPr/>
        </p:nvPicPr>
        <p:blipFill>
          <a:blip r:embed="rId3"/>
          <a:stretch>
            <a:fillRect/>
          </a:stretch>
        </p:blipFill>
        <p:spPr>
          <a:xfrm>
            <a:off x="812801" y="723640"/>
            <a:ext cx="7073292" cy="6134360"/>
          </a:xfrm>
          <a:prstGeom prst="rect">
            <a:avLst/>
          </a:prstGeom>
        </p:spPr>
      </p:pic>
    </p:spTree>
    <p:extLst>
      <p:ext uri="{BB962C8B-B14F-4D97-AF65-F5344CB8AC3E}">
        <p14:creationId xmlns:p14="http://schemas.microsoft.com/office/powerpoint/2010/main" val="2179911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Tranches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46</a:t>
            </a:fld>
            <a:endParaRPr/>
          </a:p>
        </p:txBody>
      </p:sp>
      <p:pic>
        <p:nvPicPr>
          <p:cNvPr id="3" name="Picture 2">
            <a:extLst>
              <a:ext uri="{FF2B5EF4-FFF2-40B4-BE49-F238E27FC236}">
                <a16:creationId xmlns:a16="http://schemas.microsoft.com/office/drawing/2014/main" id="{1AD3E086-0698-4A8E-83B3-2D442D2A3268}"/>
              </a:ext>
            </a:extLst>
          </p:cNvPr>
          <p:cNvPicPr>
            <a:picLocks noChangeAspect="1"/>
          </p:cNvPicPr>
          <p:nvPr/>
        </p:nvPicPr>
        <p:blipFill>
          <a:blip r:embed="rId3"/>
          <a:stretch>
            <a:fillRect/>
          </a:stretch>
        </p:blipFill>
        <p:spPr>
          <a:xfrm>
            <a:off x="1392" y="659556"/>
            <a:ext cx="9142607" cy="5538044"/>
          </a:xfrm>
          <a:prstGeom prst="rect">
            <a:avLst/>
          </a:prstGeom>
        </p:spPr>
      </p:pic>
    </p:spTree>
    <p:extLst>
      <p:ext uri="{BB962C8B-B14F-4D97-AF65-F5344CB8AC3E}">
        <p14:creationId xmlns:p14="http://schemas.microsoft.com/office/powerpoint/2010/main" val="3691671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Tranches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47</a:t>
            </a:fld>
            <a:endParaRPr/>
          </a:p>
        </p:txBody>
      </p:sp>
      <p:pic>
        <p:nvPicPr>
          <p:cNvPr id="2" name="Picture 1">
            <a:extLst>
              <a:ext uri="{FF2B5EF4-FFF2-40B4-BE49-F238E27FC236}">
                <a16:creationId xmlns:a16="http://schemas.microsoft.com/office/drawing/2014/main" id="{17E2289B-24D4-4C07-9E21-9D7B7D59835F}"/>
              </a:ext>
            </a:extLst>
          </p:cNvPr>
          <p:cNvPicPr>
            <a:picLocks noChangeAspect="1"/>
          </p:cNvPicPr>
          <p:nvPr/>
        </p:nvPicPr>
        <p:blipFill>
          <a:blip r:embed="rId3"/>
          <a:stretch>
            <a:fillRect/>
          </a:stretch>
        </p:blipFill>
        <p:spPr>
          <a:xfrm>
            <a:off x="-18852" y="772951"/>
            <a:ext cx="9162852" cy="5323049"/>
          </a:xfrm>
          <a:prstGeom prst="rect">
            <a:avLst/>
          </a:prstGeom>
        </p:spPr>
      </p:pic>
    </p:spTree>
    <p:extLst>
      <p:ext uri="{BB962C8B-B14F-4D97-AF65-F5344CB8AC3E}">
        <p14:creationId xmlns:p14="http://schemas.microsoft.com/office/powerpoint/2010/main" val="70091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a:t>
            </a:r>
            <a:r>
              <a:rPr lang="fr-FR" dirty="0" err="1"/>
              <a:t>len</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48</a:t>
            </a:fld>
            <a:endParaRPr/>
          </a:p>
        </p:txBody>
      </p:sp>
      <p:pic>
        <p:nvPicPr>
          <p:cNvPr id="3" name="Picture 2">
            <a:extLst>
              <a:ext uri="{FF2B5EF4-FFF2-40B4-BE49-F238E27FC236}">
                <a16:creationId xmlns:a16="http://schemas.microsoft.com/office/drawing/2014/main" id="{3605C0A3-8CA5-4973-9F81-52C93AEA9277}"/>
              </a:ext>
            </a:extLst>
          </p:cNvPr>
          <p:cNvPicPr>
            <a:picLocks noChangeAspect="1"/>
          </p:cNvPicPr>
          <p:nvPr/>
        </p:nvPicPr>
        <p:blipFill>
          <a:blip r:embed="rId3"/>
          <a:stretch>
            <a:fillRect/>
          </a:stretch>
        </p:blipFill>
        <p:spPr>
          <a:xfrm>
            <a:off x="1931" y="2116667"/>
            <a:ext cx="9115570" cy="2641600"/>
          </a:xfrm>
          <a:prstGeom prst="rect">
            <a:avLst/>
          </a:prstGeom>
        </p:spPr>
      </p:pic>
    </p:spTree>
    <p:extLst>
      <p:ext uri="{BB962C8B-B14F-4D97-AF65-F5344CB8AC3E}">
        <p14:creationId xmlns:p14="http://schemas.microsoft.com/office/powerpoint/2010/main" val="37389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 et </a:t>
            </a:r>
            <a:r>
              <a:rPr lang="fr-FR" dirty="0" err="1"/>
              <a:t>list</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49</a:t>
            </a:fld>
            <a:endParaRPr/>
          </a:p>
        </p:txBody>
      </p:sp>
      <p:pic>
        <p:nvPicPr>
          <p:cNvPr id="4" name="Picture 3">
            <a:extLst>
              <a:ext uri="{FF2B5EF4-FFF2-40B4-BE49-F238E27FC236}">
                <a16:creationId xmlns:a16="http://schemas.microsoft.com/office/drawing/2014/main" id="{2832C3BB-15C9-4868-A103-BA2505899F27}"/>
              </a:ext>
            </a:extLst>
          </p:cNvPr>
          <p:cNvPicPr>
            <a:picLocks noChangeAspect="1"/>
          </p:cNvPicPr>
          <p:nvPr/>
        </p:nvPicPr>
        <p:blipFill>
          <a:blip r:embed="rId3"/>
          <a:stretch>
            <a:fillRect/>
          </a:stretch>
        </p:blipFill>
        <p:spPr>
          <a:xfrm>
            <a:off x="726967" y="596513"/>
            <a:ext cx="7935081" cy="6263262"/>
          </a:xfrm>
          <a:prstGeom prst="rect">
            <a:avLst/>
          </a:prstGeom>
        </p:spPr>
      </p:pic>
    </p:spTree>
    <p:extLst>
      <p:ext uri="{BB962C8B-B14F-4D97-AF65-F5344CB8AC3E}">
        <p14:creationId xmlns:p14="http://schemas.microsoft.com/office/powerpoint/2010/main" val="206851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Introduction au </a:t>
            </a:r>
            <a:r>
              <a:rPr lang="fr-FR" i="1" dirty="0" err="1"/>
              <a:t>shell</a:t>
            </a:r>
            <a:endParaRPr lang="fr-FR" dirty="0"/>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a:t>
            </a:fld>
            <a:endParaRPr/>
          </a:p>
        </p:txBody>
      </p:sp>
      <p:pic>
        <p:nvPicPr>
          <p:cNvPr id="2" name="Picture 1">
            <a:extLst>
              <a:ext uri="{FF2B5EF4-FFF2-40B4-BE49-F238E27FC236}">
                <a16:creationId xmlns:a16="http://schemas.microsoft.com/office/drawing/2014/main" id="{D4A95F03-1B57-41A2-9BDE-DF6308DCFE47}"/>
              </a:ext>
            </a:extLst>
          </p:cNvPr>
          <p:cNvPicPr>
            <a:picLocks noChangeAspect="1"/>
          </p:cNvPicPr>
          <p:nvPr/>
        </p:nvPicPr>
        <p:blipFill>
          <a:blip r:embed="rId3"/>
          <a:stretch>
            <a:fillRect/>
          </a:stretch>
        </p:blipFill>
        <p:spPr>
          <a:xfrm>
            <a:off x="0" y="1254051"/>
            <a:ext cx="9010846" cy="4909681"/>
          </a:xfrm>
          <a:prstGeom prst="rect">
            <a:avLst/>
          </a:prstGeom>
        </p:spPr>
      </p:pic>
    </p:spTree>
    <p:extLst>
      <p:ext uri="{BB962C8B-B14F-4D97-AF65-F5344CB8AC3E}">
        <p14:creationId xmlns:p14="http://schemas.microsoft.com/office/powerpoint/2010/main" val="3767328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 et </a:t>
            </a:r>
            <a:r>
              <a:rPr lang="fr-FR" dirty="0" err="1"/>
              <a:t>list</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50</a:t>
            </a:fld>
            <a:endParaRPr/>
          </a:p>
        </p:txBody>
      </p:sp>
      <p:pic>
        <p:nvPicPr>
          <p:cNvPr id="2" name="Picture 1">
            <a:extLst>
              <a:ext uri="{FF2B5EF4-FFF2-40B4-BE49-F238E27FC236}">
                <a16:creationId xmlns:a16="http://schemas.microsoft.com/office/drawing/2014/main" id="{B5ADB632-8E8F-4149-9194-1E699D2991F1}"/>
              </a:ext>
            </a:extLst>
          </p:cNvPr>
          <p:cNvPicPr>
            <a:picLocks noChangeAspect="1"/>
          </p:cNvPicPr>
          <p:nvPr/>
        </p:nvPicPr>
        <p:blipFill>
          <a:blip r:embed="rId3"/>
          <a:stretch>
            <a:fillRect/>
          </a:stretch>
        </p:blipFill>
        <p:spPr>
          <a:xfrm>
            <a:off x="-1" y="1549399"/>
            <a:ext cx="9108017" cy="3852333"/>
          </a:xfrm>
          <a:prstGeom prst="rect">
            <a:avLst/>
          </a:prstGeom>
        </p:spPr>
      </p:pic>
    </p:spTree>
    <p:extLst>
      <p:ext uri="{BB962C8B-B14F-4D97-AF65-F5344CB8AC3E}">
        <p14:creationId xmlns:p14="http://schemas.microsoft.com/office/powerpoint/2010/main" val="1556976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Listes de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51</a:t>
            </a:fld>
            <a:endParaRPr/>
          </a:p>
        </p:txBody>
      </p:sp>
      <p:pic>
        <p:nvPicPr>
          <p:cNvPr id="3" name="Picture 2">
            <a:extLst>
              <a:ext uri="{FF2B5EF4-FFF2-40B4-BE49-F238E27FC236}">
                <a16:creationId xmlns:a16="http://schemas.microsoft.com/office/drawing/2014/main" id="{986AC825-069D-4D70-B1F0-034659A8F3D7}"/>
              </a:ext>
            </a:extLst>
          </p:cNvPr>
          <p:cNvPicPr>
            <a:picLocks noChangeAspect="1"/>
          </p:cNvPicPr>
          <p:nvPr/>
        </p:nvPicPr>
        <p:blipFill>
          <a:blip r:embed="rId3"/>
          <a:stretch>
            <a:fillRect/>
          </a:stretch>
        </p:blipFill>
        <p:spPr>
          <a:xfrm>
            <a:off x="845393" y="630599"/>
            <a:ext cx="7113273" cy="6090876"/>
          </a:xfrm>
          <a:prstGeom prst="rect">
            <a:avLst/>
          </a:prstGeom>
        </p:spPr>
      </p:pic>
    </p:spTree>
    <p:extLst>
      <p:ext uri="{BB962C8B-B14F-4D97-AF65-F5344CB8AC3E}">
        <p14:creationId xmlns:p14="http://schemas.microsoft.com/office/powerpoint/2010/main" val="2521224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52</a:t>
            </a:fld>
            <a:endParaRPr/>
          </a:p>
        </p:txBody>
      </p:sp>
      <p:pic>
        <p:nvPicPr>
          <p:cNvPr id="2" name="Picture 1">
            <a:extLst>
              <a:ext uri="{FF2B5EF4-FFF2-40B4-BE49-F238E27FC236}">
                <a16:creationId xmlns:a16="http://schemas.microsoft.com/office/drawing/2014/main" id="{B94FCF56-3FCA-44B0-91AA-9D1FCEF63C43}"/>
              </a:ext>
            </a:extLst>
          </p:cNvPr>
          <p:cNvPicPr>
            <a:picLocks noChangeAspect="1"/>
          </p:cNvPicPr>
          <p:nvPr/>
        </p:nvPicPr>
        <p:blipFill>
          <a:blip r:embed="rId3"/>
          <a:stretch>
            <a:fillRect/>
          </a:stretch>
        </p:blipFill>
        <p:spPr>
          <a:xfrm>
            <a:off x="81020" y="1989666"/>
            <a:ext cx="9062980" cy="2878667"/>
          </a:xfrm>
          <a:prstGeom prst="rect">
            <a:avLst/>
          </a:prstGeom>
        </p:spPr>
      </p:pic>
    </p:spTree>
    <p:extLst>
      <p:ext uri="{BB962C8B-B14F-4D97-AF65-F5344CB8AC3E}">
        <p14:creationId xmlns:p14="http://schemas.microsoft.com/office/powerpoint/2010/main" val="734480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5 Boucles et comparaisons</a:t>
            </a:r>
          </a:p>
        </p:txBody>
      </p:sp>
    </p:spTree>
    <p:extLst>
      <p:ext uri="{BB962C8B-B14F-4D97-AF65-F5344CB8AC3E}">
        <p14:creationId xmlns:p14="http://schemas.microsoft.com/office/powerpoint/2010/main" val="4150195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54</a:t>
            </a:fld>
            <a:endParaRPr/>
          </a:p>
        </p:txBody>
      </p:sp>
      <p:pic>
        <p:nvPicPr>
          <p:cNvPr id="4" name="Picture 3">
            <a:extLst>
              <a:ext uri="{FF2B5EF4-FFF2-40B4-BE49-F238E27FC236}">
                <a16:creationId xmlns:a16="http://schemas.microsoft.com/office/drawing/2014/main" id="{31A20916-DA86-4330-8467-D619D1CDF1FE}"/>
              </a:ext>
            </a:extLst>
          </p:cNvPr>
          <p:cNvPicPr>
            <a:picLocks noChangeAspect="1"/>
          </p:cNvPicPr>
          <p:nvPr/>
        </p:nvPicPr>
        <p:blipFill>
          <a:blip r:embed="rId3"/>
          <a:stretch>
            <a:fillRect/>
          </a:stretch>
        </p:blipFill>
        <p:spPr>
          <a:xfrm>
            <a:off x="481952" y="626634"/>
            <a:ext cx="8587592" cy="6094841"/>
          </a:xfrm>
          <a:prstGeom prst="rect">
            <a:avLst/>
          </a:prstGeom>
        </p:spPr>
      </p:pic>
    </p:spTree>
    <p:extLst>
      <p:ext uri="{BB962C8B-B14F-4D97-AF65-F5344CB8AC3E}">
        <p14:creationId xmlns:p14="http://schemas.microsoft.com/office/powerpoint/2010/main" val="1913002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55</a:t>
            </a:fld>
            <a:endParaRPr/>
          </a:p>
        </p:txBody>
      </p:sp>
      <p:pic>
        <p:nvPicPr>
          <p:cNvPr id="2" name="Picture 1">
            <a:extLst>
              <a:ext uri="{FF2B5EF4-FFF2-40B4-BE49-F238E27FC236}">
                <a16:creationId xmlns:a16="http://schemas.microsoft.com/office/drawing/2014/main" id="{E2F9A9FC-3AAE-4911-B7AC-5BF22EC6D4B2}"/>
              </a:ext>
            </a:extLst>
          </p:cNvPr>
          <p:cNvPicPr>
            <a:picLocks noChangeAspect="1"/>
          </p:cNvPicPr>
          <p:nvPr/>
        </p:nvPicPr>
        <p:blipFill>
          <a:blip r:embed="rId3"/>
          <a:stretch>
            <a:fillRect/>
          </a:stretch>
        </p:blipFill>
        <p:spPr>
          <a:xfrm>
            <a:off x="769010" y="568930"/>
            <a:ext cx="7409345" cy="6289070"/>
          </a:xfrm>
          <a:prstGeom prst="rect">
            <a:avLst/>
          </a:prstGeom>
        </p:spPr>
      </p:pic>
    </p:spTree>
    <p:extLst>
      <p:ext uri="{BB962C8B-B14F-4D97-AF65-F5344CB8AC3E}">
        <p14:creationId xmlns:p14="http://schemas.microsoft.com/office/powerpoint/2010/main" val="2871170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56</a:t>
            </a:fld>
            <a:endParaRPr/>
          </a:p>
        </p:txBody>
      </p:sp>
      <p:pic>
        <p:nvPicPr>
          <p:cNvPr id="3" name="Picture 2">
            <a:extLst>
              <a:ext uri="{FF2B5EF4-FFF2-40B4-BE49-F238E27FC236}">
                <a16:creationId xmlns:a16="http://schemas.microsoft.com/office/drawing/2014/main" id="{7DC1595D-EAE3-47BC-B941-896B8254D04E}"/>
              </a:ext>
            </a:extLst>
          </p:cNvPr>
          <p:cNvPicPr>
            <a:picLocks noChangeAspect="1"/>
          </p:cNvPicPr>
          <p:nvPr/>
        </p:nvPicPr>
        <p:blipFill>
          <a:blip r:embed="rId3"/>
          <a:stretch>
            <a:fillRect/>
          </a:stretch>
        </p:blipFill>
        <p:spPr>
          <a:xfrm>
            <a:off x="59564" y="765563"/>
            <a:ext cx="8973700" cy="5821504"/>
          </a:xfrm>
          <a:prstGeom prst="rect">
            <a:avLst/>
          </a:prstGeom>
        </p:spPr>
      </p:pic>
    </p:spTree>
    <p:extLst>
      <p:ext uri="{BB962C8B-B14F-4D97-AF65-F5344CB8AC3E}">
        <p14:creationId xmlns:p14="http://schemas.microsoft.com/office/powerpoint/2010/main" val="71099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57</a:t>
            </a:fld>
            <a:endParaRPr/>
          </a:p>
        </p:txBody>
      </p:sp>
      <p:pic>
        <p:nvPicPr>
          <p:cNvPr id="2" name="Picture 1">
            <a:extLst>
              <a:ext uri="{FF2B5EF4-FFF2-40B4-BE49-F238E27FC236}">
                <a16:creationId xmlns:a16="http://schemas.microsoft.com/office/drawing/2014/main" id="{D05624EB-4A8D-478C-A4E6-82BA6F513997}"/>
              </a:ext>
            </a:extLst>
          </p:cNvPr>
          <p:cNvPicPr>
            <a:picLocks noChangeAspect="1"/>
          </p:cNvPicPr>
          <p:nvPr/>
        </p:nvPicPr>
        <p:blipFill>
          <a:blip r:embed="rId3"/>
          <a:stretch>
            <a:fillRect/>
          </a:stretch>
        </p:blipFill>
        <p:spPr>
          <a:xfrm>
            <a:off x="901710" y="596513"/>
            <a:ext cx="7143945" cy="6167820"/>
          </a:xfrm>
          <a:prstGeom prst="rect">
            <a:avLst/>
          </a:prstGeom>
        </p:spPr>
      </p:pic>
    </p:spTree>
    <p:extLst>
      <p:ext uri="{BB962C8B-B14F-4D97-AF65-F5344CB8AC3E}">
        <p14:creationId xmlns:p14="http://schemas.microsoft.com/office/powerpoint/2010/main" val="3802063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58</a:t>
            </a:fld>
            <a:endParaRPr/>
          </a:p>
        </p:txBody>
      </p:sp>
      <p:pic>
        <p:nvPicPr>
          <p:cNvPr id="3" name="Picture 2">
            <a:extLst>
              <a:ext uri="{FF2B5EF4-FFF2-40B4-BE49-F238E27FC236}">
                <a16:creationId xmlns:a16="http://schemas.microsoft.com/office/drawing/2014/main" id="{0E5BE2A2-7CA4-40EE-9ADE-9110CD591624}"/>
              </a:ext>
            </a:extLst>
          </p:cNvPr>
          <p:cNvPicPr>
            <a:picLocks noChangeAspect="1"/>
          </p:cNvPicPr>
          <p:nvPr/>
        </p:nvPicPr>
        <p:blipFill>
          <a:blip r:embed="rId3"/>
          <a:stretch>
            <a:fillRect/>
          </a:stretch>
        </p:blipFill>
        <p:spPr>
          <a:xfrm>
            <a:off x="4096" y="1149377"/>
            <a:ext cx="9139903" cy="4658755"/>
          </a:xfrm>
          <a:prstGeom prst="rect">
            <a:avLst/>
          </a:prstGeom>
        </p:spPr>
      </p:pic>
    </p:spTree>
    <p:extLst>
      <p:ext uri="{BB962C8B-B14F-4D97-AF65-F5344CB8AC3E}">
        <p14:creationId xmlns:p14="http://schemas.microsoft.com/office/powerpoint/2010/main" val="2458659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59</a:t>
            </a:fld>
            <a:endParaRPr/>
          </a:p>
        </p:txBody>
      </p:sp>
      <p:pic>
        <p:nvPicPr>
          <p:cNvPr id="2" name="Picture 1">
            <a:extLst>
              <a:ext uri="{FF2B5EF4-FFF2-40B4-BE49-F238E27FC236}">
                <a16:creationId xmlns:a16="http://schemas.microsoft.com/office/drawing/2014/main" id="{3C73CE70-4EB9-4B86-B07D-62EB9A850CE8}"/>
              </a:ext>
            </a:extLst>
          </p:cNvPr>
          <p:cNvPicPr>
            <a:picLocks noChangeAspect="1"/>
          </p:cNvPicPr>
          <p:nvPr/>
        </p:nvPicPr>
        <p:blipFill>
          <a:blip r:embed="rId3"/>
          <a:stretch>
            <a:fillRect/>
          </a:stretch>
        </p:blipFill>
        <p:spPr>
          <a:xfrm>
            <a:off x="38793" y="1253067"/>
            <a:ext cx="9101967" cy="4334933"/>
          </a:xfrm>
          <a:prstGeom prst="rect">
            <a:avLst/>
          </a:prstGeom>
        </p:spPr>
      </p:pic>
    </p:spTree>
    <p:extLst>
      <p:ext uri="{BB962C8B-B14F-4D97-AF65-F5344CB8AC3E}">
        <p14:creationId xmlns:p14="http://schemas.microsoft.com/office/powerpoint/2010/main" val="158860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a:t>
            </a:fld>
            <a:endParaRPr/>
          </a:p>
        </p:txBody>
      </p:sp>
      <p:pic>
        <p:nvPicPr>
          <p:cNvPr id="2" name="Picture 1">
            <a:extLst>
              <a:ext uri="{FF2B5EF4-FFF2-40B4-BE49-F238E27FC236}">
                <a16:creationId xmlns:a16="http://schemas.microsoft.com/office/drawing/2014/main" id="{9ECB3B45-12C9-45CE-941F-102E6E531100}"/>
              </a:ext>
            </a:extLst>
          </p:cNvPr>
          <p:cNvPicPr>
            <a:picLocks noChangeAspect="1"/>
          </p:cNvPicPr>
          <p:nvPr/>
        </p:nvPicPr>
        <p:blipFill>
          <a:blip r:embed="rId3"/>
          <a:stretch>
            <a:fillRect/>
          </a:stretch>
        </p:blipFill>
        <p:spPr>
          <a:xfrm>
            <a:off x="382073" y="1016985"/>
            <a:ext cx="8374721" cy="3250215"/>
          </a:xfrm>
          <a:prstGeom prst="rect">
            <a:avLst/>
          </a:prstGeom>
        </p:spPr>
      </p:pic>
      <p:pic>
        <p:nvPicPr>
          <p:cNvPr id="3" name="Picture 2">
            <a:extLst>
              <a:ext uri="{FF2B5EF4-FFF2-40B4-BE49-F238E27FC236}">
                <a16:creationId xmlns:a16="http://schemas.microsoft.com/office/drawing/2014/main" id="{920F1A02-BCC1-45E0-9B53-58891ADD671F}"/>
              </a:ext>
            </a:extLst>
          </p:cNvPr>
          <p:cNvPicPr>
            <a:picLocks noChangeAspect="1"/>
          </p:cNvPicPr>
          <p:nvPr/>
        </p:nvPicPr>
        <p:blipFill>
          <a:blip r:embed="rId4"/>
          <a:stretch>
            <a:fillRect/>
          </a:stretch>
        </p:blipFill>
        <p:spPr>
          <a:xfrm>
            <a:off x="628650" y="4430589"/>
            <a:ext cx="8007350" cy="1975146"/>
          </a:xfrm>
          <a:prstGeom prst="rect">
            <a:avLst/>
          </a:prstGeom>
        </p:spPr>
      </p:pic>
    </p:spTree>
    <p:extLst>
      <p:ext uri="{BB962C8B-B14F-4D97-AF65-F5344CB8AC3E}">
        <p14:creationId xmlns:p14="http://schemas.microsoft.com/office/powerpoint/2010/main" val="3341681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Nommage de la variable d'itération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60</a:t>
            </a:fld>
            <a:endParaRPr/>
          </a:p>
        </p:txBody>
      </p:sp>
      <p:pic>
        <p:nvPicPr>
          <p:cNvPr id="3" name="Picture 2">
            <a:extLst>
              <a:ext uri="{FF2B5EF4-FFF2-40B4-BE49-F238E27FC236}">
                <a16:creationId xmlns:a16="http://schemas.microsoft.com/office/drawing/2014/main" id="{29BC4918-873B-4A2A-85C4-FCAF9DE10057}"/>
              </a:ext>
            </a:extLst>
          </p:cNvPr>
          <p:cNvPicPr>
            <a:picLocks noChangeAspect="1"/>
          </p:cNvPicPr>
          <p:nvPr/>
        </p:nvPicPr>
        <p:blipFill>
          <a:blip r:embed="rId3"/>
          <a:stretch>
            <a:fillRect/>
          </a:stretch>
        </p:blipFill>
        <p:spPr>
          <a:xfrm>
            <a:off x="67733" y="1769533"/>
            <a:ext cx="9008534" cy="3318934"/>
          </a:xfrm>
          <a:prstGeom prst="rect">
            <a:avLst/>
          </a:prstGeom>
        </p:spPr>
      </p:pic>
    </p:spTree>
    <p:extLst>
      <p:ext uri="{BB962C8B-B14F-4D97-AF65-F5344CB8AC3E}">
        <p14:creationId xmlns:p14="http://schemas.microsoft.com/office/powerpoint/2010/main" val="2962088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Itération sur les indices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61</a:t>
            </a:fld>
            <a:endParaRPr/>
          </a:p>
        </p:txBody>
      </p:sp>
      <p:pic>
        <p:nvPicPr>
          <p:cNvPr id="2" name="Picture 1">
            <a:extLst>
              <a:ext uri="{FF2B5EF4-FFF2-40B4-BE49-F238E27FC236}">
                <a16:creationId xmlns:a16="http://schemas.microsoft.com/office/drawing/2014/main" id="{A3DDCB76-0E7F-4DDC-9ECF-334A6FAA3620}"/>
              </a:ext>
            </a:extLst>
          </p:cNvPr>
          <p:cNvPicPr>
            <a:picLocks noChangeAspect="1"/>
          </p:cNvPicPr>
          <p:nvPr/>
        </p:nvPicPr>
        <p:blipFill>
          <a:blip r:embed="rId3"/>
          <a:stretch>
            <a:fillRect/>
          </a:stretch>
        </p:blipFill>
        <p:spPr>
          <a:xfrm>
            <a:off x="628650" y="596513"/>
            <a:ext cx="7886700" cy="6202623"/>
          </a:xfrm>
          <a:prstGeom prst="rect">
            <a:avLst/>
          </a:prstGeom>
        </p:spPr>
      </p:pic>
    </p:spTree>
    <p:extLst>
      <p:ext uri="{BB962C8B-B14F-4D97-AF65-F5344CB8AC3E}">
        <p14:creationId xmlns:p14="http://schemas.microsoft.com/office/powerpoint/2010/main" val="111128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Itération sur les indices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62</a:t>
            </a:fld>
            <a:endParaRPr/>
          </a:p>
        </p:txBody>
      </p:sp>
      <p:pic>
        <p:nvPicPr>
          <p:cNvPr id="3" name="Picture 2">
            <a:extLst>
              <a:ext uri="{FF2B5EF4-FFF2-40B4-BE49-F238E27FC236}">
                <a16:creationId xmlns:a16="http://schemas.microsoft.com/office/drawing/2014/main" id="{546A0E5A-98BD-47F8-96D9-683F8782F186}"/>
              </a:ext>
            </a:extLst>
          </p:cNvPr>
          <p:cNvPicPr>
            <a:picLocks noChangeAspect="1"/>
          </p:cNvPicPr>
          <p:nvPr/>
        </p:nvPicPr>
        <p:blipFill>
          <a:blip r:embed="rId3"/>
          <a:stretch>
            <a:fillRect/>
          </a:stretch>
        </p:blipFill>
        <p:spPr>
          <a:xfrm>
            <a:off x="201615" y="763051"/>
            <a:ext cx="8740770" cy="5958424"/>
          </a:xfrm>
          <a:prstGeom prst="rect">
            <a:avLst/>
          </a:prstGeom>
        </p:spPr>
      </p:pic>
    </p:spTree>
    <p:extLst>
      <p:ext uri="{BB962C8B-B14F-4D97-AF65-F5344CB8AC3E}">
        <p14:creationId xmlns:p14="http://schemas.microsoft.com/office/powerpoint/2010/main" val="1715713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63</a:t>
            </a:fld>
            <a:endParaRPr/>
          </a:p>
        </p:txBody>
      </p:sp>
      <p:pic>
        <p:nvPicPr>
          <p:cNvPr id="2" name="Picture 1">
            <a:extLst>
              <a:ext uri="{FF2B5EF4-FFF2-40B4-BE49-F238E27FC236}">
                <a16:creationId xmlns:a16="http://schemas.microsoft.com/office/drawing/2014/main" id="{A28550B3-6748-4FCE-827E-25C5F45D05AF}"/>
              </a:ext>
            </a:extLst>
          </p:cNvPr>
          <p:cNvPicPr>
            <a:picLocks noChangeAspect="1"/>
          </p:cNvPicPr>
          <p:nvPr/>
        </p:nvPicPr>
        <p:blipFill>
          <a:blip r:embed="rId3"/>
          <a:stretch>
            <a:fillRect/>
          </a:stretch>
        </p:blipFill>
        <p:spPr>
          <a:xfrm>
            <a:off x="1209198" y="596513"/>
            <a:ext cx="6725603" cy="6292714"/>
          </a:xfrm>
          <a:prstGeom prst="rect">
            <a:avLst/>
          </a:prstGeom>
        </p:spPr>
      </p:pic>
    </p:spTree>
    <p:extLst>
      <p:ext uri="{BB962C8B-B14F-4D97-AF65-F5344CB8AC3E}">
        <p14:creationId xmlns:p14="http://schemas.microsoft.com/office/powerpoint/2010/main" val="3438187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64</a:t>
            </a:fld>
            <a:endParaRPr/>
          </a:p>
        </p:txBody>
      </p:sp>
      <p:pic>
        <p:nvPicPr>
          <p:cNvPr id="3" name="Picture 2">
            <a:extLst>
              <a:ext uri="{FF2B5EF4-FFF2-40B4-BE49-F238E27FC236}">
                <a16:creationId xmlns:a16="http://schemas.microsoft.com/office/drawing/2014/main" id="{858C2AA2-D35B-4D0D-AB27-9EB1B8FF1116}"/>
              </a:ext>
            </a:extLst>
          </p:cNvPr>
          <p:cNvPicPr>
            <a:picLocks noChangeAspect="1"/>
          </p:cNvPicPr>
          <p:nvPr/>
        </p:nvPicPr>
        <p:blipFill>
          <a:blip r:embed="rId3"/>
          <a:stretch>
            <a:fillRect/>
          </a:stretch>
        </p:blipFill>
        <p:spPr>
          <a:xfrm>
            <a:off x="24991" y="1403202"/>
            <a:ext cx="9102075" cy="4167863"/>
          </a:xfrm>
          <a:prstGeom prst="rect">
            <a:avLst/>
          </a:prstGeom>
        </p:spPr>
      </p:pic>
    </p:spTree>
    <p:extLst>
      <p:ext uri="{BB962C8B-B14F-4D97-AF65-F5344CB8AC3E}">
        <p14:creationId xmlns:p14="http://schemas.microsoft.com/office/powerpoint/2010/main" val="3391206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65</a:t>
            </a:fld>
            <a:endParaRPr/>
          </a:p>
        </p:txBody>
      </p:sp>
      <p:pic>
        <p:nvPicPr>
          <p:cNvPr id="2" name="Picture 1">
            <a:extLst>
              <a:ext uri="{FF2B5EF4-FFF2-40B4-BE49-F238E27FC236}">
                <a16:creationId xmlns:a16="http://schemas.microsoft.com/office/drawing/2014/main" id="{339C9602-0F89-4965-8D33-2B791F845984}"/>
              </a:ext>
            </a:extLst>
          </p:cNvPr>
          <p:cNvPicPr>
            <a:picLocks noChangeAspect="1"/>
          </p:cNvPicPr>
          <p:nvPr/>
        </p:nvPicPr>
        <p:blipFill>
          <a:blip r:embed="rId3"/>
          <a:stretch>
            <a:fillRect/>
          </a:stretch>
        </p:blipFill>
        <p:spPr>
          <a:xfrm>
            <a:off x="274014" y="665800"/>
            <a:ext cx="8529128" cy="6192200"/>
          </a:xfrm>
          <a:prstGeom prst="rect">
            <a:avLst/>
          </a:prstGeom>
        </p:spPr>
      </p:pic>
    </p:spTree>
    <p:extLst>
      <p:ext uri="{BB962C8B-B14F-4D97-AF65-F5344CB8AC3E}">
        <p14:creationId xmlns:p14="http://schemas.microsoft.com/office/powerpoint/2010/main" val="3822281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Boucles </a:t>
            </a:r>
            <a:r>
              <a:rPr lang="fr-FR" dirty="0" err="1"/>
              <a:t>while</a:t>
            </a:r>
            <a:endParaRPr lang="fr-FR" dirty="0"/>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66</a:t>
            </a:fld>
            <a:endParaRPr/>
          </a:p>
        </p:txBody>
      </p:sp>
      <p:pic>
        <p:nvPicPr>
          <p:cNvPr id="6" name="Picture 5">
            <a:extLst>
              <a:ext uri="{FF2B5EF4-FFF2-40B4-BE49-F238E27FC236}">
                <a16:creationId xmlns:a16="http://schemas.microsoft.com/office/drawing/2014/main" id="{15277A2F-C4DC-4B95-841C-0A09D2059824}"/>
              </a:ext>
            </a:extLst>
          </p:cNvPr>
          <p:cNvPicPr>
            <a:picLocks noChangeAspect="1"/>
          </p:cNvPicPr>
          <p:nvPr/>
        </p:nvPicPr>
        <p:blipFill>
          <a:blip r:embed="rId3"/>
          <a:stretch>
            <a:fillRect/>
          </a:stretch>
        </p:blipFill>
        <p:spPr>
          <a:xfrm>
            <a:off x="99244" y="664185"/>
            <a:ext cx="8945511" cy="5742964"/>
          </a:xfrm>
          <a:prstGeom prst="rect">
            <a:avLst/>
          </a:prstGeom>
        </p:spPr>
      </p:pic>
    </p:spTree>
    <p:extLst>
      <p:ext uri="{BB962C8B-B14F-4D97-AF65-F5344CB8AC3E}">
        <p14:creationId xmlns:p14="http://schemas.microsoft.com/office/powerpoint/2010/main" val="2908936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Boucles </a:t>
            </a:r>
            <a:r>
              <a:rPr lang="fr-FR" dirty="0" err="1"/>
              <a:t>while</a:t>
            </a:r>
            <a:endParaRPr lang="fr-FR" dirty="0"/>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67</a:t>
            </a:fld>
            <a:endParaRPr/>
          </a:p>
        </p:txBody>
      </p:sp>
      <p:pic>
        <p:nvPicPr>
          <p:cNvPr id="2" name="Picture 1">
            <a:extLst>
              <a:ext uri="{FF2B5EF4-FFF2-40B4-BE49-F238E27FC236}">
                <a16:creationId xmlns:a16="http://schemas.microsoft.com/office/drawing/2014/main" id="{8FEA3C1F-DA23-4E34-BAEE-9059DB04DB0A}"/>
              </a:ext>
            </a:extLst>
          </p:cNvPr>
          <p:cNvPicPr>
            <a:picLocks noChangeAspect="1"/>
          </p:cNvPicPr>
          <p:nvPr/>
        </p:nvPicPr>
        <p:blipFill>
          <a:blip r:embed="rId3"/>
          <a:stretch>
            <a:fillRect/>
          </a:stretch>
        </p:blipFill>
        <p:spPr>
          <a:xfrm>
            <a:off x="1007424" y="531136"/>
            <a:ext cx="7129152" cy="6271917"/>
          </a:xfrm>
          <a:prstGeom prst="rect">
            <a:avLst/>
          </a:prstGeom>
        </p:spPr>
      </p:pic>
    </p:spTree>
    <p:extLst>
      <p:ext uri="{BB962C8B-B14F-4D97-AF65-F5344CB8AC3E}">
        <p14:creationId xmlns:p14="http://schemas.microsoft.com/office/powerpoint/2010/main" val="1871658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68</a:t>
            </a:fld>
            <a:endParaRPr/>
          </a:p>
        </p:txBody>
      </p:sp>
      <p:pic>
        <p:nvPicPr>
          <p:cNvPr id="3" name="Picture 2">
            <a:extLst>
              <a:ext uri="{FF2B5EF4-FFF2-40B4-BE49-F238E27FC236}">
                <a16:creationId xmlns:a16="http://schemas.microsoft.com/office/drawing/2014/main" id="{F70E21C5-5BC0-4C0A-B0B1-FFC295046A38}"/>
              </a:ext>
            </a:extLst>
          </p:cNvPr>
          <p:cNvPicPr>
            <a:picLocks noChangeAspect="1"/>
          </p:cNvPicPr>
          <p:nvPr/>
        </p:nvPicPr>
        <p:blipFill>
          <a:blip r:embed="rId3"/>
          <a:stretch>
            <a:fillRect/>
          </a:stretch>
        </p:blipFill>
        <p:spPr>
          <a:xfrm>
            <a:off x="530333" y="382103"/>
            <a:ext cx="8172260" cy="6475897"/>
          </a:xfrm>
          <a:prstGeom prst="rect">
            <a:avLst/>
          </a:prstGeom>
        </p:spPr>
      </p:pic>
    </p:spTree>
    <p:extLst>
      <p:ext uri="{BB962C8B-B14F-4D97-AF65-F5344CB8AC3E}">
        <p14:creationId xmlns:p14="http://schemas.microsoft.com/office/powerpoint/2010/main" val="2767690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69</a:t>
            </a:fld>
            <a:endParaRPr/>
          </a:p>
        </p:txBody>
      </p:sp>
      <p:pic>
        <p:nvPicPr>
          <p:cNvPr id="5" name="Picture 4">
            <a:extLst>
              <a:ext uri="{FF2B5EF4-FFF2-40B4-BE49-F238E27FC236}">
                <a16:creationId xmlns:a16="http://schemas.microsoft.com/office/drawing/2014/main" id="{DC240D6B-297B-4F76-A4F3-1C4B21D9798A}"/>
              </a:ext>
            </a:extLst>
          </p:cNvPr>
          <p:cNvPicPr>
            <a:picLocks noChangeAspect="1"/>
          </p:cNvPicPr>
          <p:nvPr/>
        </p:nvPicPr>
        <p:blipFill>
          <a:blip r:embed="rId3"/>
          <a:stretch>
            <a:fillRect/>
          </a:stretch>
        </p:blipFill>
        <p:spPr>
          <a:xfrm>
            <a:off x="581132" y="382103"/>
            <a:ext cx="8172260" cy="6475897"/>
          </a:xfrm>
          <a:prstGeom prst="rect">
            <a:avLst/>
          </a:prstGeom>
        </p:spPr>
      </p:pic>
    </p:spTree>
    <p:extLst>
      <p:ext uri="{BB962C8B-B14F-4D97-AF65-F5344CB8AC3E}">
        <p14:creationId xmlns:p14="http://schemas.microsoft.com/office/powerpoint/2010/main" val="4128067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a:t>
            </a:fld>
            <a:endParaRPr/>
          </a:p>
        </p:txBody>
      </p:sp>
      <p:pic>
        <p:nvPicPr>
          <p:cNvPr id="4" name="Picture 3">
            <a:extLst>
              <a:ext uri="{FF2B5EF4-FFF2-40B4-BE49-F238E27FC236}">
                <a16:creationId xmlns:a16="http://schemas.microsoft.com/office/drawing/2014/main" id="{230E5821-6C7E-435A-A2EB-145E85C01183}"/>
              </a:ext>
            </a:extLst>
          </p:cNvPr>
          <p:cNvPicPr>
            <a:picLocks noChangeAspect="1"/>
          </p:cNvPicPr>
          <p:nvPr/>
        </p:nvPicPr>
        <p:blipFill>
          <a:blip r:embed="rId3"/>
          <a:stretch>
            <a:fillRect/>
          </a:stretch>
        </p:blipFill>
        <p:spPr>
          <a:xfrm>
            <a:off x="-839" y="1303868"/>
            <a:ext cx="9147542" cy="4334932"/>
          </a:xfrm>
          <a:prstGeom prst="rect">
            <a:avLst/>
          </a:prstGeom>
        </p:spPr>
      </p:pic>
    </p:spTree>
    <p:extLst>
      <p:ext uri="{BB962C8B-B14F-4D97-AF65-F5344CB8AC3E}">
        <p14:creationId xmlns:p14="http://schemas.microsoft.com/office/powerpoint/2010/main" val="2883774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6- Tests</a:t>
            </a:r>
          </a:p>
        </p:txBody>
      </p:sp>
    </p:spTree>
    <p:extLst>
      <p:ext uri="{BB962C8B-B14F-4D97-AF65-F5344CB8AC3E}">
        <p14:creationId xmlns:p14="http://schemas.microsoft.com/office/powerpoint/2010/main" val="2865034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Définition</a:t>
            </a:r>
            <a:br>
              <a:rPr lang="fr-FR" dirty="0"/>
            </a:br>
            <a:endParaRPr lang="fr-FR" dirty="0"/>
          </a:p>
        </p:txBody>
      </p:sp>
      <p:pic>
        <p:nvPicPr>
          <p:cNvPr id="7" name="Picture 6">
            <a:extLst>
              <a:ext uri="{FF2B5EF4-FFF2-40B4-BE49-F238E27FC236}">
                <a16:creationId xmlns:a16="http://schemas.microsoft.com/office/drawing/2014/main" id="{13BBF73E-C23F-4B0E-8170-BE72822C9C84}"/>
              </a:ext>
            </a:extLst>
          </p:cNvPr>
          <p:cNvPicPr>
            <a:picLocks noChangeAspect="1"/>
          </p:cNvPicPr>
          <p:nvPr/>
        </p:nvPicPr>
        <p:blipFill>
          <a:blip r:embed="rId3"/>
          <a:stretch>
            <a:fillRect/>
          </a:stretch>
        </p:blipFill>
        <p:spPr>
          <a:xfrm>
            <a:off x="781050" y="850393"/>
            <a:ext cx="7059083" cy="5908631"/>
          </a:xfrm>
          <a:prstGeom prst="rect">
            <a:avLst/>
          </a:prstGeom>
        </p:spPr>
      </p:pic>
    </p:spTree>
    <p:extLst>
      <p:ext uri="{BB962C8B-B14F-4D97-AF65-F5344CB8AC3E}">
        <p14:creationId xmlns:p14="http://schemas.microsoft.com/office/powerpoint/2010/main" val="2924278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Tests à plusieurs cas</a:t>
            </a:r>
            <a:br>
              <a:rPr lang="fr-FR" dirty="0"/>
            </a:br>
            <a:endParaRPr lang="fr-FR" dirty="0"/>
          </a:p>
        </p:txBody>
      </p:sp>
      <p:pic>
        <p:nvPicPr>
          <p:cNvPr id="2" name="Picture 1">
            <a:extLst>
              <a:ext uri="{FF2B5EF4-FFF2-40B4-BE49-F238E27FC236}">
                <a16:creationId xmlns:a16="http://schemas.microsoft.com/office/drawing/2014/main" id="{4309D627-3802-4F3F-A481-9D79424C8F7C}"/>
              </a:ext>
            </a:extLst>
          </p:cNvPr>
          <p:cNvPicPr>
            <a:picLocks noChangeAspect="1"/>
          </p:cNvPicPr>
          <p:nvPr/>
        </p:nvPicPr>
        <p:blipFill>
          <a:blip r:embed="rId3"/>
          <a:stretch>
            <a:fillRect/>
          </a:stretch>
        </p:blipFill>
        <p:spPr>
          <a:xfrm>
            <a:off x="126486" y="1295054"/>
            <a:ext cx="9017514" cy="4929004"/>
          </a:xfrm>
          <a:prstGeom prst="rect">
            <a:avLst/>
          </a:prstGeom>
        </p:spPr>
      </p:pic>
    </p:spTree>
    <p:extLst>
      <p:ext uri="{BB962C8B-B14F-4D97-AF65-F5344CB8AC3E}">
        <p14:creationId xmlns:p14="http://schemas.microsoft.com/office/powerpoint/2010/main" val="3874507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Tests à plusieurs cas</a:t>
            </a:r>
            <a:br>
              <a:rPr lang="fr-FR" dirty="0"/>
            </a:br>
            <a:endParaRPr lang="fr-FR" dirty="0"/>
          </a:p>
        </p:txBody>
      </p:sp>
      <p:pic>
        <p:nvPicPr>
          <p:cNvPr id="4" name="Picture 3">
            <a:extLst>
              <a:ext uri="{FF2B5EF4-FFF2-40B4-BE49-F238E27FC236}">
                <a16:creationId xmlns:a16="http://schemas.microsoft.com/office/drawing/2014/main" id="{3F33C110-0A60-405B-BFD3-9A9B6791E7AF}"/>
              </a:ext>
            </a:extLst>
          </p:cNvPr>
          <p:cNvPicPr>
            <a:picLocks noChangeAspect="1"/>
          </p:cNvPicPr>
          <p:nvPr/>
        </p:nvPicPr>
        <p:blipFill>
          <a:blip r:embed="rId3"/>
          <a:stretch>
            <a:fillRect/>
          </a:stretch>
        </p:blipFill>
        <p:spPr>
          <a:xfrm>
            <a:off x="0" y="1014534"/>
            <a:ext cx="9161615" cy="5843466"/>
          </a:xfrm>
          <a:prstGeom prst="rect">
            <a:avLst/>
          </a:prstGeom>
        </p:spPr>
      </p:pic>
    </p:spTree>
    <p:extLst>
      <p:ext uri="{BB962C8B-B14F-4D97-AF65-F5344CB8AC3E}">
        <p14:creationId xmlns:p14="http://schemas.microsoft.com/office/powerpoint/2010/main" val="4158434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Importance de l'indentation</a:t>
            </a:r>
          </a:p>
        </p:txBody>
      </p:sp>
      <p:pic>
        <p:nvPicPr>
          <p:cNvPr id="2" name="Picture 1">
            <a:extLst>
              <a:ext uri="{FF2B5EF4-FFF2-40B4-BE49-F238E27FC236}">
                <a16:creationId xmlns:a16="http://schemas.microsoft.com/office/drawing/2014/main" id="{A05D942D-81FC-4FE6-83D7-FD30F1593E1E}"/>
              </a:ext>
            </a:extLst>
          </p:cNvPr>
          <p:cNvPicPr>
            <a:picLocks noChangeAspect="1"/>
          </p:cNvPicPr>
          <p:nvPr/>
        </p:nvPicPr>
        <p:blipFill>
          <a:blip r:embed="rId3"/>
          <a:stretch>
            <a:fillRect/>
          </a:stretch>
        </p:blipFill>
        <p:spPr>
          <a:xfrm>
            <a:off x="1111412" y="828312"/>
            <a:ext cx="6796455" cy="6024130"/>
          </a:xfrm>
          <a:prstGeom prst="rect">
            <a:avLst/>
          </a:prstGeom>
        </p:spPr>
      </p:pic>
    </p:spTree>
    <p:extLst>
      <p:ext uri="{BB962C8B-B14F-4D97-AF65-F5344CB8AC3E}">
        <p14:creationId xmlns:p14="http://schemas.microsoft.com/office/powerpoint/2010/main" val="1538887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4" name="Picture 3">
            <a:extLst>
              <a:ext uri="{FF2B5EF4-FFF2-40B4-BE49-F238E27FC236}">
                <a16:creationId xmlns:a16="http://schemas.microsoft.com/office/drawing/2014/main" id="{B426AD79-456D-443B-B31A-7A922C123F06}"/>
              </a:ext>
            </a:extLst>
          </p:cNvPr>
          <p:cNvPicPr>
            <a:picLocks noChangeAspect="1"/>
          </p:cNvPicPr>
          <p:nvPr/>
        </p:nvPicPr>
        <p:blipFill>
          <a:blip r:embed="rId3"/>
          <a:stretch>
            <a:fillRect/>
          </a:stretch>
        </p:blipFill>
        <p:spPr>
          <a:xfrm>
            <a:off x="1207929" y="966615"/>
            <a:ext cx="6965208" cy="5754860"/>
          </a:xfrm>
          <a:prstGeom prst="rect">
            <a:avLst/>
          </a:prstGeom>
        </p:spPr>
      </p:pic>
    </p:spTree>
    <p:extLst>
      <p:ext uri="{BB962C8B-B14F-4D97-AF65-F5344CB8AC3E}">
        <p14:creationId xmlns:p14="http://schemas.microsoft.com/office/powerpoint/2010/main" val="2439906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2" name="Picture 1">
            <a:extLst>
              <a:ext uri="{FF2B5EF4-FFF2-40B4-BE49-F238E27FC236}">
                <a16:creationId xmlns:a16="http://schemas.microsoft.com/office/drawing/2014/main" id="{DCE2D3A7-EB98-446F-BE8D-3E3877C347F6}"/>
              </a:ext>
            </a:extLst>
          </p:cNvPr>
          <p:cNvPicPr>
            <a:picLocks noChangeAspect="1"/>
          </p:cNvPicPr>
          <p:nvPr/>
        </p:nvPicPr>
        <p:blipFill>
          <a:blip r:embed="rId3"/>
          <a:stretch>
            <a:fillRect/>
          </a:stretch>
        </p:blipFill>
        <p:spPr>
          <a:xfrm>
            <a:off x="77240" y="887942"/>
            <a:ext cx="8948227" cy="5299436"/>
          </a:xfrm>
          <a:prstGeom prst="rect">
            <a:avLst/>
          </a:prstGeom>
        </p:spPr>
      </p:pic>
    </p:spTree>
    <p:extLst>
      <p:ext uri="{BB962C8B-B14F-4D97-AF65-F5344CB8AC3E}">
        <p14:creationId xmlns:p14="http://schemas.microsoft.com/office/powerpoint/2010/main" val="1250880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4" name="Picture 3">
            <a:extLst>
              <a:ext uri="{FF2B5EF4-FFF2-40B4-BE49-F238E27FC236}">
                <a16:creationId xmlns:a16="http://schemas.microsoft.com/office/drawing/2014/main" id="{3F83F8DB-81FA-487D-A6B8-09F8CD5A1597}"/>
              </a:ext>
            </a:extLst>
          </p:cNvPr>
          <p:cNvPicPr>
            <a:picLocks noChangeAspect="1"/>
          </p:cNvPicPr>
          <p:nvPr/>
        </p:nvPicPr>
        <p:blipFill>
          <a:blip r:embed="rId3"/>
          <a:stretch>
            <a:fillRect/>
          </a:stretch>
        </p:blipFill>
        <p:spPr>
          <a:xfrm>
            <a:off x="73447" y="1388533"/>
            <a:ext cx="9073029" cy="4047067"/>
          </a:xfrm>
          <a:prstGeom prst="rect">
            <a:avLst/>
          </a:prstGeom>
        </p:spPr>
      </p:pic>
    </p:spTree>
    <p:extLst>
      <p:ext uri="{BB962C8B-B14F-4D97-AF65-F5344CB8AC3E}">
        <p14:creationId xmlns:p14="http://schemas.microsoft.com/office/powerpoint/2010/main" val="739050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altLang="fr-FR" sz="3600" dirty="0">
                <a:solidFill>
                  <a:schemeClr val="tx1"/>
                </a:solidFill>
                <a:latin typeface="Roboto"/>
              </a:rPr>
              <a:t>Instructions </a:t>
            </a:r>
            <a:r>
              <a:rPr lang="fr-FR" altLang="fr-FR" sz="4800" dirty="0">
                <a:solidFill>
                  <a:srgbClr val="37474F"/>
                </a:solidFill>
                <a:latin typeface="Roboto Mono"/>
              </a:rPr>
              <a:t>break</a:t>
            </a:r>
            <a:r>
              <a:rPr lang="fr-FR" altLang="fr-FR" sz="3600" dirty="0">
                <a:solidFill>
                  <a:schemeClr val="tx1"/>
                </a:solidFill>
                <a:latin typeface="Roboto"/>
              </a:rPr>
              <a:t> et </a:t>
            </a:r>
            <a:r>
              <a:rPr lang="fr-FR" altLang="fr-FR" sz="4800" dirty="0">
                <a:solidFill>
                  <a:srgbClr val="37474F"/>
                </a:solidFill>
                <a:latin typeface="Roboto Mono"/>
              </a:rPr>
              <a:t>continue</a:t>
            </a:r>
            <a:endParaRPr lang="fr-FR" dirty="0"/>
          </a:p>
        </p:txBody>
      </p:sp>
      <p:pic>
        <p:nvPicPr>
          <p:cNvPr id="6" name="Picture 5">
            <a:extLst>
              <a:ext uri="{FF2B5EF4-FFF2-40B4-BE49-F238E27FC236}">
                <a16:creationId xmlns:a16="http://schemas.microsoft.com/office/drawing/2014/main" id="{DC528663-51E6-4360-B025-24A6CDDBED10}"/>
              </a:ext>
            </a:extLst>
          </p:cNvPr>
          <p:cNvPicPr>
            <a:picLocks noChangeAspect="1"/>
          </p:cNvPicPr>
          <p:nvPr/>
        </p:nvPicPr>
        <p:blipFill>
          <a:blip r:embed="rId3"/>
          <a:stretch>
            <a:fillRect/>
          </a:stretch>
        </p:blipFill>
        <p:spPr>
          <a:xfrm>
            <a:off x="669745" y="887942"/>
            <a:ext cx="7964338" cy="5970058"/>
          </a:xfrm>
          <a:prstGeom prst="rect">
            <a:avLst/>
          </a:prstGeom>
        </p:spPr>
      </p:pic>
    </p:spTree>
    <p:extLst>
      <p:ext uri="{BB962C8B-B14F-4D97-AF65-F5344CB8AC3E}">
        <p14:creationId xmlns:p14="http://schemas.microsoft.com/office/powerpoint/2010/main" val="1003371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de valeur sur des </a:t>
            </a:r>
            <a:r>
              <a:rPr lang="fr-FR" i="1" dirty="0" err="1"/>
              <a:t>floats</a:t>
            </a:r>
            <a:endParaRPr lang="fr-FR" dirty="0"/>
          </a:p>
        </p:txBody>
      </p:sp>
      <p:pic>
        <p:nvPicPr>
          <p:cNvPr id="2" name="Picture 1">
            <a:extLst>
              <a:ext uri="{FF2B5EF4-FFF2-40B4-BE49-F238E27FC236}">
                <a16:creationId xmlns:a16="http://schemas.microsoft.com/office/drawing/2014/main" id="{A20DDDDA-FF8F-4F88-AE58-704672C6BCDE}"/>
              </a:ext>
            </a:extLst>
          </p:cNvPr>
          <p:cNvPicPr>
            <a:picLocks noChangeAspect="1"/>
          </p:cNvPicPr>
          <p:nvPr/>
        </p:nvPicPr>
        <p:blipFill>
          <a:blip r:embed="rId3"/>
          <a:stretch>
            <a:fillRect/>
          </a:stretch>
        </p:blipFill>
        <p:spPr>
          <a:xfrm>
            <a:off x="0" y="1041400"/>
            <a:ext cx="9186105" cy="4902200"/>
          </a:xfrm>
          <a:prstGeom prst="rect">
            <a:avLst/>
          </a:prstGeom>
        </p:spPr>
      </p:pic>
    </p:spTree>
    <p:extLst>
      <p:ext uri="{BB962C8B-B14F-4D97-AF65-F5344CB8AC3E}">
        <p14:creationId xmlns:p14="http://schemas.microsoft.com/office/powerpoint/2010/main" val="1575023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a:t>
            </a:fld>
            <a:endParaRPr/>
          </a:p>
        </p:txBody>
      </p:sp>
      <p:pic>
        <p:nvPicPr>
          <p:cNvPr id="2" name="Picture 1">
            <a:extLst>
              <a:ext uri="{FF2B5EF4-FFF2-40B4-BE49-F238E27FC236}">
                <a16:creationId xmlns:a16="http://schemas.microsoft.com/office/drawing/2014/main" id="{8B09E69C-3507-473F-A55B-5B88477D9485}"/>
              </a:ext>
            </a:extLst>
          </p:cNvPr>
          <p:cNvPicPr>
            <a:picLocks noChangeAspect="1"/>
          </p:cNvPicPr>
          <p:nvPr/>
        </p:nvPicPr>
        <p:blipFill>
          <a:blip r:embed="rId3"/>
          <a:stretch>
            <a:fillRect/>
          </a:stretch>
        </p:blipFill>
        <p:spPr>
          <a:xfrm>
            <a:off x="0" y="1016985"/>
            <a:ext cx="9135896" cy="5372632"/>
          </a:xfrm>
          <a:prstGeom prst="rect">
            <a:avLst/>
          </a:prstGeom>
        </p:spPr>
      </p:pic>
    </p:spTree>
    <p:extLst>
      <p:ext uri="{BB962C8B-B14F-4D97-AF65-F5344CB8AC3E}">
        <p14:creationId xmlns:p14="http://schemas.microsoft.com/office/powerpoint/2010/main" val="3954629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de valeur sur des </a:t>
            </a:r>
            <a:r>
              <a:rPr lang="fr-FR" i="1" dirty="0" err="1"/>
              <a:t>floats</a:t>
            </a:r>
            <a:endParaRPr lang="fr-FR" dirty="0"/>
          </a:p>
        </p:txBody>
      </p:sp>
      <p:pic>
        <p:nvPicPr>
          <p:cNvPr id="4" name="Picture 3">
            <a:extLst>
              <a:ext uri="{FF2B5EF4-FFF2-40B4-BE49-F238E27FC236}">
                <a16:creationId xmlns:a16="http://schemas.microsoft.com/office/drawing/2014/main" id="{36B3993F-561F-4E8C-A18A-B53A21F96FE1}"/>
              </a:ext>
            </a:extLst>
          </p:cNvPr>
          <p:cNvPicPr>
            <a:picLocks noChangeAspect="1"/>
          </p:cNvPicPr>
          <p:nvPr/>
        </p:nvPicPr>
        <p:blipFill>
          <a:blip r:embed="rId3"/>
          <a:stretch>
            <a:fillRect/>
          </a:stretch>
        </p:blipFill>
        <p:spPr>
          <a:xfrm>
            <a:off x="1470151" y="678510"/>
            <a:ext cx="6049500" cy="6179490"/>
          </a:xfrm>
          <a:prstGeom prst="rect">
            <a:avLst/>
          </a:prstGeom>
        </p:spPr>
      </p:pic>
    </p:spTree>
    <p:extLst>
      <p:ext uri="{BB962C8B-B14F-4D97-AF65-F5344CB8AC3E}">
        <p14:creationId xmlns:p14="http://schemas.microsoft.com/office/powerpoint/2010/main" val="2691405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7- Fichiers</a:t>
            </a:r>
          </a:p>
        </p:txBody>
      </p:sp>
    </p:spTree>
    <p:extLst>
      <p:ext uri="{BB962C8B-B14F-4D97-AF65-F5344CB8AC3E}">
        <p14:creationId xmlns:p14="http://schemas.microsoft.com/office/powerpoint/2010/main" val="18956256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6" name="Picture 5">
            <a:extLst>
              <a:ext uri="{FF2B5EF4-FFF2-40B4-BE49-F238E27FC236}">
                <a16:creationId xmlns:a16="http://schemas.microsoft.com/office/drawing/2014/main" id="{F2DD2FF5-2804-4A01-B54E-5DDD4C319889}"/>
              </a:ext>
            </a:extLst>
          </p:cNvPr>
          <p:cNvPicPr>
            <a:picLocks noChangeAspect="1"/>
          </p:cNvPicPr>
          <p:nvPr/>
        </p:nvPicPr>
        <p:blipFill>
          <a:blip r:embed="rId3"/>
          <a:stretch>
            <a:fillRect/>
          </a:stretch>
        </p:blipFill>
        <p:spPr>
          <a:xfrm>
            <a:off x="22589" y="887942"/>
            <a:ext cx="9098822" cy="5468408"/>
          </a:xfrm>
          <a:prstGeom prst="rect">
            <a:avLst/>
          </a:prstGeom>
        </p:spPr>
      </p:pic>
    </p:spTree>
    <p:extLst>
      <p:ext uri="{BB962C8B-B14F-4D97-AF65-F5344CB8AC3E}">
        <p14:creationId xmlns:p14="http://schemas.microsoft.com/office/powerpoint/2010/main" val="1307710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2" name="Picture 1">
            <a:extLst>
              <a:ext uri="{FF2B5EF4-FFF2-40B4-BE49-F238E27FC236}">
                <a16:creationId xmlns:a16="http://schemas.microsoft.com/office/drawing/2014/main" id="{57EA4531-4E54-4127-B27A-6E2CC876FE82}"/>
              </a:ext>
            </a:extLst>
          </p:cNvPr>
          <p:cNvPicPr>
            <a:picLocks noChangeAspect="1"/>
          </p:cNvPicPr>
          <p:nvPr/>
        </p:nvPicPr>
        <p:blipFill>
          <a:blip r:embed="rId3"/>
          <a:stretch>
            <a:fillRect/>
          </a:stretch>
        </p:blipFill>
        <p:spPr>
          <a:xfrm>
            <a:off x="314325" y="732346"/>
            <a:ext cx="8515350" cy="5989129"/>
          </a:xfrm>
          <a:prstGeom prst="rect">
            <a:avLst/>
          </a:prstGeom>
        </p:spPr>
      </p:pic>
    </p:spTree>
    <p:extLst>
      <p:ext uri="{BB962C8B-B14F-4D97-AF65-F5344CB8AC3E}">
        <p14:creationId xmlns:p14="http://schemas.microsoft.com/office/powerpoint/2010/main" val="1325094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4" name="Picture 3">
            <a:extLst>
              <a:ext uri="{FF2B5EF4-FFF2-40B4-BE49-F238E27FC236}">
                <a16:creationId xmlns:a16="http://schemas.microsoft.com/office/drawing/2014/main" id="{643BA311-2793-4EFF-9CFD-BC6DDD3F9077}"/>
              </a:ext>
            </a:extLst>
          </p:cNvPr>
          <p:cNvPicPr>
            <a:picLocks noChangeAspect="1"/>
          </p:cNvPicPr>
          <p:nvPr/>
        </p:nvPicPr>
        <p:blipFill>
          <a:blip r:embed="rId3"/>
          <a:stretch>
            <a:fillRect/>
          </a:stretch>
        </p:blipFill>
        <p:spPr>
          <a:xfrm>
            <a:off x="1217413" y="653698"/>
            <a:ext cx="6709173" cy="6204302"/>
          </a:xfrm>
          <a:prstGeom prst="rect">
            <a:avLst/>
          </a:prstGeom>
        </p:spPr>
      </p:pic>
    </p:spTree>
    <p:extLst>
      <p:ext uri="{BB962C8B-B14F-4D97-AF65-F5344CB8AC3E}">
        <p14:creationId xmlns:p14="http://schemas.microsoft.com/office/powerpoint/2010/main" val="11853158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2" name="Picture 1">
            <a:extLst>
              <a:ext uri="{FF2B5EF4-FFF2-40B4-BE49-F238E27FC236}">
                <a16:creationId xmlns:a16="http://schemas.microsoft.com/office/drawing/2014/main" id="{35EB310F-0B24-4548-834D-A99DAED8F9B7}"/>
              </a:ext>
            </a:extLst>
          </p:cNvPr>
          <p:cNvPicPr>
            <a:picLocks noChangeAspect="1"/>
          </p:cNvPicPr>
          <p:nvPr/>
        </p:nvPicPr>
        <p:blipFill>
          <a:blip r:embed="rId3"/>
          <a:stretch>
            <a:fillRect/>
          </a:stretch>
        </p:blipFill>
        <p:spPr>
          <a:xfrm>
            <a:off x="722439" y="721467"/>
            <a:ext cx="7693425" cy="6083174"/>
          </a:xfrm>
          <a:prstGeom prst="rect">
            <a:avLst/>
          </a:prstGeom>
        </p:spPr>
      </p:pic>
    </p:spTree>
    <p:extLst>
      <p:ext uri="{BB962C8B-B14F-4D97-AF65-F5344CB8AC3E}">
        <p14:creationId xmlns:p14="http://schemas.microsoft.com/office/powerpoint/2010/main" val="12503653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a:t>
            </a:r>
            <a:r>
              <a:rPr lang="fr-FR" sz="3600" dirty="0">
                <a:solidFill>
                  <a:srgbClr val="000000"/>
                </a:solidFill>
                <a:latin typeface="Arial"/>
                <a:ea typeface="Arial"/>
                <a:cs typeface="Arial"/>
                <a:sym typeface="Arial"/>
              </a:rPr>
              <a:t>()</a:t>
            </a:r>
            <a:endParaRPr lang="fr-FR" dirty="0"/>
          </a:p>
        </p:txBody>
      </p:sp>
      <p:pic>
        <p:nvPicPr>
          <p:cNvPr id="4" name="Picture 3">
            <a:extLst>
              <a:ext uri="{FF2B5EF4-FFF2-40B4-BE49-F238E27FC236}">
                <a16:creationId xmlns:a16="http://schemas.microsoft.com/office/drawing/2014/main" id="{7C00A95C-1D7C-424D-8981-3FA025854466}"/>
              </a:ext>
            </a:extLst>
          </p:cNvPr>
          <p:cNvPicPr>
            <a:picLocks noChangeAspect="1"/>
          </p:cNvPicPr>
          <p:nvPr/>
        </p:nvPicPr>
        <p:blipFill>
          <a:blip r:embed="rId3"/>
          <a:stretch>
            <a:fillRect/>
          </a:stretch>
        </p:blipFill>
        <p:spPr>
          <a:xfrm>
            <a:off x="-1" y="1442930"/>
            <a:ext cx="9138679" cy="2468670"/>
          </a:xfrm>
          <a:prstGeom prst="rect">
            <a:avLst/>
          </a:prstGeom>
        </p:spPr>
      </p:pic>
    </p:spTree>
    <p:extLst>
      <p:ext uri="{BB962C8B-B14F-4D97-AF65-F5344CB8AC3E}">
        <p14:creationId xmlns:p14="http://schemas.microsoft.com/office/powerpoint/2010/main" val="3917189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a:t>
            </a:r>
            <a:r>
              <a:rPr lang="fr-FR" sz="3600" dirty="0">
                <a:solidFill>
                  <a:srgbClr val="000000"/>
                </a:solidFill>
                <a:latin typeface="Arial"/>
                <a:ea typeface="Arial"/>
                <a:cs typeface="Arial"/>
                <a:sym typeface="Arial"/>
              </a:rPr>
              <a:t>()</a:t>
            </a:r>
            <a:endParaRPr lang="fr-FR" dirty="0"/>
          </a:p>
        </p:txBody>
      </p:sp>
      <p:pic>
        <p:nvPicPr>
          <p:cNvPr id="2" name="Picture 1">
            <a:extLst>
              <a:ext uri="{FF2B5EF4-FFF2-40B4-BE49-F238E27FC236}">
                <a16:creationId xmlns:a16="http://schemas.microsoft.com/office/drawing/2014/main" id="{E697E260-4616-46F4-879C-41F660C62D47}"/>
              </a:ext>
            </a:extLst>
          </p:cNvPr>
          <p:cNvPicPr>
            <a:picLocks noChangeAspect="1"/>
          </p:cNvPicPr>
          <p:nvPr/>
        </p:nvPicPr>
        <p:blipFill>
          <a:blip r:embed="rId3"/>
          <a:stretch>
            <a:fillRect/>
          </a:stretch>
        </p:blipFill>
        <p:spPr>
          <a:xfrm>
            <a:off x="0" y="887942"/>
            <a:ext cx="9120824" cy="4852458"/>
          </a:xfrm>
          <a:prstGeom prst="rect">
            <a:avLst/>
          </a:prstGeom>
        </p:spPr>
      </p:pic>
    </p:spTree>
    <p:extLst>
      <p:ext uri="{BB962C8B-B14F-4D97-AF65-F5344CB8AC3E}">
        <p14:creationId xmlns:p14="http://schemas.microsoft.com/office/powerpoint/2010/main" val="13599540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 Itérations directe sur le fichier</a:t>
            </a:r>
          </a:p>
        </p:txBody>
      </p:sp>
      <p:pic>
        <p:nvPicPr>
          <p:cNvPr id="4" name="Picture 3">
            <a:extLst>
              <a:ext uri="{FF2B5EF4-FFF2-40B4-BE49-F238E27FC236}">
                <a16:creationId xmlns:a16="http://schemas.microsoft.com/office/drawing/2014/main" id="{45B6431C-170F-4987-BB4E-AD33639AA109}"/>
              </a:ext>
            </a:extLst>
          </p:cNvPr>
          <p:cNvPicPr>
            <a:picLocks noChangeAspect="1"/>
          </p:cNvPicPr>
          <p:nvPr/>
        </p:nvPicPr>
        <p:blipFill>
          <a:blip r:embed="rId3"/>
          <a:stretch>
            <a:fillRect/>
          </a:stretch>
        </p:blipFill>
        <p:spPr>
          <a:xfrm>
            <a:off x="1176786" y="693007"/>
            <a:ext cx="6790427" cy="6164993"/>
          </a:xfrm>
          <a:prstGeom prst="rect">
            <a:avLst/>
          </a:prstGeom>
        </p:spPr>
      </p:pic>
    </p:spTree>
    <p:extLst>
      <p:ext uri="{BB962C8B-B14F-4D97-AF65-F5344CB8AC3E}">
        <p14:creationId xmlns:p14="http://schemas.microsoft.com/office/powerpoint/2010/main" val="42839671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Écriture dans un fichier</a:t>
            </a:r>
          </a:p>
        </p:txBody>
      </p:sp>
      <p:pic>
        <p:nvPicPr>
          <p:cNvPr id="2" name="Picture 1">
            <a:extLst>
              <a:ext uri="{FF2B5EF4-FFF2-40B4-BE49-F238E27FC236}">
                <a16:creationId xmlns:a16="http://schemas.microsoft.com/office/drawing/2014/main" id="{D30AB1E3-5FFE-41D4-B246-D6F386648F5C}"/>
              </a:ext>
            </a:extLst>
          </p:cNvPr>
          <p:cNvPicPr>
            <a:picLocks noChangeAspect="1"/>
          </p:cNvPicPr>
          <p:nvPr/>
        </p:nvPicPr>
        <p:blipFill>
          <a:blip r:embed="rId3"/>
          <a:stretch>
            <a:fillRect/>
          </a:stretch>
        </p:blipFill>
        <p:spPr>
          <a:xfrm>
            <a:off x="1330245" y="724581"/>
            <a:ext cx="6483509" cy="6055553"/>
          </a:xfrm>
          <a:prstGeom prst="rect">
            <a:avLst/>
          </a:prstGeom>
        </p:spPr>
      </p:pic>
    </p:spTree>
    <p:extLst>
      <p:ext uri="{BB962C8B-B14F-4D97-AF65-F5344CB8AC3E}">
        <p14:creationId xmlns:p14="http://schemas.microsoft.com/office/powerpoint/2010/main" val="3485078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 Premier programme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a:t>
            </a:fld>
            <a:endParaRPr/>
          </a:p>
        </p:txBody>
      </p:sp>
      <p:pic>
        <p:nvPicPr>
          <p:cNvPr id="3" name="Picture 2">
            <a:extLst>
              <a:ext uri="{FF2B5EF4-FFF2-40B4-BE49-F238E27FC236}">
                <a16:creationId xmlns:a16="http://schemas.microsoft.com/office/drawing/2014/main" id="{8C81C06C-30B0-4100-8FFF-44E6239C5B0F}"/>
              </a:ext>
            </a:extLst>
          </p:cNvPr>
          <p:cNvPicPr>
            <a:picLocks noChangeAspect="1"/>
          </p:cNvPicPr>
          <p:nvPr/>
        </p:nvPicPr>
        <p:blipFill>
          <a:blip r:embed="rId3"/>
          <a:stretch>
            <a:fillRect/>
          </a:stretch>
        </p:blipFill>
        <p:spPr>
          <a:xfrm>
            <a:off x="22502" y="1661865"/>
            <a:ext cx="9094097" cy="4451068"/>
          </a:xfrm>
          <a:prstGeom prst="rect">
            <a:avLst/>
          </a:prstGeom>
        </p:spPr>
      </p:pic>
    </p:spTree>
    <p:extLst>
      <p:ext uri="{BB962C8B-B14F-4D97-AF65-F5344CB8AC3E}">
        <p14:creationId xmlns:p14="http://schemas.microsoft.com/office/powerpoint/2010/main" val="10232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Écriture dans un fichier</a:t>
            </a:r>
          </a:p>
        </p:txBody>
      </p:sp>
      <p:pic>
        <p:nvPicPr>
          <p:cNvPr id="4" name="Picture 3">
            <a:extLst>
              <a:ext uri="{FF2B5EF4-FFF2-40B4-BE49-F238E27FC236}">
                <a16:creationId xmlns:a16="http://schemas.microsoft.com/office/drawing/2014/main" id="{CA92BA70-B749-470E-ACDC-F3A1102714B6}"/>
              </a:ext>
            </a:extLst>
          </p:cNvPr>
          <p:cNvPicPr>
            <a:picLocks noChangeAspect="1"/>
          </p:cNvPicPr>
          <p:nvPr/>
        </p:nvPicPr>
        <p:blipFill>
          <a:blip r:embed="rId3"/>
          <a:stretch>
            <a:fillRect/>
          </a:stretch>
        </p:blipFill>
        <p:spPr>
          <a:xfrm>
            <a:off x="532936" y="887942"/>
            <a:ext cx="8078128" cy="5699046"/>
          </a:xfrm>
          <a:prstGeom prst="rect">
            <a:avLst/>
          </a:prstGeom>
        </p:spPr>
      </p:pic>
    </p:spTree>
    <p:extLst>
      <p:ext uri="{BB962C8B-B14F-4D97-AF65-F5344CB8AC3E}">
        <p14:creationId xmlns:p14="http://schemas.microsoft.com/office/powerpoint/2010/main" val="1555987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marL="457200" lvl="0" indent="-228600">
              <a:lnSpc>
                <a:spcPct val="100000"/>
              </a:lnSpc>
              <a:buClr>
                <a:srgbClr val="000000"/>
              </a:buClr>
              <a:buSzPts val="1400"/>
              <a:defRPr/>
            </a:pPr>
            <a:r>
              <a:rPr lang="fr-FR" sz="3200" dirty="0">
                <a:solidFill>
                  <a:srgbClr val="000000"/>
                </a:solidFill>
                <a:latin typeface="Arial"/>
                <a:ea typeface="Arial"/>
                <a:cs typeface="Arial"/>
                <a:sym typeface="Arial"/>
              </a:rPr>
              <a:t>Ouvrir deux fichiers avec l'instruction </a:t>
            </a:r>
            <a:r>
              <a:rPr lang="fr-FR" sz="3200" dirty="0" err="1">
                <a:solidFill>
                  <a:srgbClr val="000000"/>
                </a:solidFill>
                <a:latin typeface="Arial"/>
                <a:ea typeface="Arial"/>
                <a:cs typeface="Arial"/>
                <a:sym typeface="Arial"/>
              </a:rPr>
              <a:t>with</a:t>
            </a:r>
            <a:endParaRPr lang="fr-FR" sz="3200"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45B4D942-FD75-46F2-84ED-C194069B7BEA}"/>
              </a:ext>
            </a:extLst>
          </p:cNvPr>
          <p:cNvPicPr>
            <a:picLocks noChangeAspect="1"/>
          </p:cNvPicPr>
          <p:nvPr/>
        </p:nvPicPr>
        <p:blipFill>
          <a:blip r:embed="rId3"/>
          <a:stretch>
            <a:fillRect/>
          </a:stretch>
        </p:blipFill>
        <p:spPr>
          <a:xfrm>
            <a:off x="314325" y="846332"/>
            <a:ext cx="8515350" cy="6011668"/>
          </a:xfrm>
          <a:prstGeom prst="rect">
            <a:avLst/>
          </a:prstGeom>
        </p:spPr>
      </p:pic>
    </p:spTree>
    <p:extLst>
      <p:ext uri="{BB962C8B-B14F-4D97-AF65-F5344CB8AC3E}">
        <p14:creationId xmlns:p14="http://schemas.microsoft.com/office/powerpoint/2010/main" val="2876036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146698" y="136525"/>
            <a:ext cx="8515350" cy="887942"/>
          </a:xfrm>
        </p:spPr>
        <p:txBody>
          <a:bodyPr/>
          <a:lstStyle/>
          <a:p>
            <a:pPr algn="ctr"/>
            <a:r>
              <a:rPr lang="fr-FR" sz="3600" dirty="0"/>
              <a:t>Importance des conversions de types avec les fichiers</a:t>
            </a:r>
          </a:p>
        </p:txBody>
      </p:sp>
      <p:pic>
        <p:nvPicPr>
          <p:cNvPr id="2" name="Picture 1">
            <a:extLst>
              <a:ext uri="{FF2B5EF4-FFF2-40B4-BE49-F238E27FC236}">
                <a16:creationId xmlns:a16="http://schemas.microsoft.com/office/drawing/2014/main" id="{223ED893-0572-4B97-BBC7-034677AC20D5}"/>
              </a:ext>
            </a:extLst>
          </p:cNvPr>
          <p:cNvPicPr>
            <a:picLocks noChangeAspect="1"/>
          </p:cNvPicPr>
          <p:nvPr/>
        </p:nvPicPr>
        <p:blipFill>
          <a:blip r:embed="rId3"/>
          <a:stretch>
            <a:fillRect/>
          </a:stretch>
        </p:blipFill>
        <p:spPr>
          <a:xfrm>
            <a:off x="25894" y="1794932"/>
            <a:ext cx="9118106" cy="3379331"/>
          </a:xfrm>
          <a:prstGeom prst="rect">
            <a:avLst/>
          </a:prstGeom>
        </p:spPr>
      </p:pic>
    </p:spTree>
    <p:extLst>
      <p:ext uri="{BB962C8B-B14F-4D97-AF65-F5344CB8AC3E}">
        <p14:creationId xmlns:p14="http://schemas.microsoft.com/office/powerpoint/2010/main" val="31085922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8- Modules</a:t>
            </a:r>
            <a:br>
              <a:rPr lang="fr-FR" dirty="0"/>
            </a:br>
            <a:endParaRPr lang="fr-FR" dirty="0"/>
          </a:p>
        </p:txBody>
      </p:sp>
    </p:spTree>
    <p:extLst>
      <p:ext uri="{BB962C8B-B14F-4D97-AF65-F5344CB8AC3E}">
        <p14:creationId xmlns:p14="http://schemas.microsoft.com/office/powerpoint/2010/main" val="20328206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Définition</a:t>
            </a:r>
          </a:p>
        </p:txBody>
      </p:sp>
      <p:pic>
        <p:nvPicPr>
          <p:cNvPr id="5" name="Picture 4">
            <a:extLst>
              <a:ext uri="{FF2B5EF4-FFF2-40B4-BE49-F238E27FC236}">
                <a16:creationId xmlns:a16="http://schemas.microsoft.com/office/drawing/2014/main" id="{075153D1-8C63-44DE-9877-B9EE63FFE636}"/>
              </a:ext>
            </a:extLst>
          </p:cNvPr>
          <p:cNvPicPr>
            <a:picLocks noChangeAspect="1"/>
          </p:cNvPicPr>
          <p:nvPr/>
        </p:nvPicPr>
        <p:blipFill>
          <a:blip r:embed="rId3"/>
          <a:stretch>
            <a:fillRect/>
          </a:stretch>
        </p:blipFill>
        <p:spPr>
          <a:xfrm>
            <a:off x="0" y="1660287"/>
            <a:ext cx="9144000" cy="3572114"/>
          </a:xfrm>
          <a:prstGeom prst="rect">
            <a:avLst/>
          </a:prstGeom>
        </p:spPr>
      </p:pic>
    </p:spTree>
    <p:extLst>
      <p:ext uri="{BB962C8B-B14F-4D97-AF65-F5344CB8AC3E}">
        <p14:creationId xmlns:p14="http://schemas.microsoft.com/office/powerpoint/2010/main" val="2306567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6592F356-7357-4D42-B551-0FE340A82897}"/>
              </a:ext>
            </a:extLst>
          </p:cNvPr>
          <p:cNvPicPr>
            <a:picLocks noChangeAspect="1"/>
          </p:cNvPicPr>
          <p:nvPr/>
        </p:nvPicPr>
        <p:blipFill>
          <a:blip r:embed="rId3"/>
          <a:stretch>
            <a:fillRect/>
          </a:stretch>
        </p:blipFill>
        <p:spPr>
          <a:xfrm>
            <a:off x="813290" y="791529"/>
            <a:ext cx="7517420" cy="6066471"/>
          </a:xfrm>
          <a:prstGeom prst="rect">
            <a:avLst/>
          </a:prstGeom>
        </p:spPr>
      </p:pic>
    </p:spTree>
    <p:extLst>
      <p:ext uri="{BB962C8B-B14F-4D97-AF65-F5344CB8AC3E}">
        <p14:creationId xmlns:p14="http://schemas.microsoft.com/office/powerpoint/2010/main" val="3987542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93066B34-55E7-4FDF-A3DF-AB453E3BB2DA}"/>
              </a:ext>
            </a:extLst>
          </p:cNvPr>
          <p:cNvPicPr>
            <a:picLocks noChangeAspect="1"/>
          </p:cNvPicPr>
          <p:nvPr/>
        </p:nvPicPr>
        <p:blipFill>
          <a:blip r:embed="rId3"/>
          <a:stretch>
            <a:fillRect/>
          </a:stretch>
        </p:blipFill>
        <p:spPr>
          <a:xfrm>
            <a:off x="628650" y="690364"/>
            <a:ext cx="7886700" cy="6167636"/>
          </a:xfrm>
          <a:prstGeom prst="rect">
            <a:avLst/>
          </a:prstGeom>
        </p:spPr>
      </p:pic>
    </p:spTree>
    <p:extLst>
      <p:ext uri="{BB962C8B-B14F-4D97-AF65-F5344CB8AC3E}">
        <p14:creationId xmlns:p14="http://schemas.microsoft.com/office/powerpoint/2010/main" val="28977385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53A17028-724A-4D2A-B325-D8906BB7C541}"/>
              </a:ext>
            </a:extLst>
          </p:cNvPr>
          <p:cNvPicPr>
            <a:picLocks noChangeAspect="1"/>
          </p:cNvPicPr>
          <p:nvPr/>
        </p:nvPicPr>
        <p:blipFill>
          <a:blip r:embed="rId3"/>
          <a:stretch>
            <a:fillRect/>
          </a:stretch>
        </p:blipFill>
        <p:spPr>
          <a:xfrm>
            <a:off x="1190954" y="590148"/>
            <a:ext cx="6762091" cy="6267852"/>
          </a:xfrm>
          <a:prstGeom prst="rect">
            <a:avLst/>
          </a:prstGeom>
        </p:spPr>
      </p:pic>
    </p:spTree>
    <p:extLst>
      <p:ext uri="{BB962C8B-B14F-4D97-AF65-F5344CB8AC3E}">
        <p14:creationId xmlns:p14="http://schemas.microsoft.com/office/powerpoint/2010/main" val="33694443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DA80ADF7-9CDE-41BD-A104-47A572C7C4D8}"/>
              </a:ext>
            </a:extLst>
          </p:cNvPr>
          <p:cNvPicPr>
            <a:picLocks noChangeAspect="1"/>
          </p:cNvPicPr>
          <p:nvPr/>
        </p:nvPicPr>
        <p:blipFill>
          <a:blip r:embed="rId3"/>
          <a:stretch>
            <a:fillRect/>
          </a:stretch>
        </p:blipFill>
        <p:spPr>
          <a:xfrm>
            <a:off x="261732" y="841241"/>
            <a:ext cx="8620536" cy="5880234"/>
          </a:xfrm>
          <a:prstGeom prst="rect">
            <a:avLst/>
          </a:prstGeom>
        </p:spPr>
      </p:pic>
    </p:spTree>
    <p:extLst>
      <p:ext uri="{BB962C8B-B14F-4D97-AF65-F5344CB8AC3E}">
        <p14:creationId xmlns:p14="http://schemas.microsoft.com/office/powerpoint/2010/main" val="2359569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r>
              <a:rPr lang="fr-FR" dirty="0"/>
              <a:t>Obtenir de l'aide sur les modules importés</a:t>
            </a:r>
          </a:p>
        </p:txBody>
      </p:sp>
      <p:pic>
        <p:nvPicPr>
          <p:cNvPr id="2" name="Picture 1">
            <a:extLst>
              <a:ext uri="{FF2B5EF4-FFF2-40B4-BE49-F238E27FC236}">
                <a16:creationId xmlns:a16="http://schemas.microsoft.com/office/drawing/2014/main" id="{7BA86B78-2C14-4C25-B12C-61CADAF143D0}"/>
              </a:ext>
            </a:extLst>
          </p:cNvPr>
          <p:cNvPicPr>
            <a:picLocks noChangeAspect="1"/>
          </p:cNvPicPr>
          <p:nvPr/>
        </p:nvPicPr>
        <p:blipFill>
          <a:blip r:embed="rId3"/>
          <a:stretch>
            <a:fillRect/>
          </a:stretch>
        </p:blipFill>
        <p:spPr>
          <a:xfrm>
            <a:off x="668215" y="661200"/>
            <a:ext cx="7316991" cy="6196800"/>
          </a:xfrm>
          <a:prstGeom prst="rect">
            <a:avLst/>
          </a:prstGeom>
        </p:spPr>
      </p:pic>
    </p:spTree>
    <p:extLst>
      <p:ext uri="{BB962C8B-B14F-4D97-AF65-F5344CB8AC3E}">
        <p14:creationId xmlns:p14="http://schemas.microsoft.com/office/powerpoint/2010/main" val="4257694034"/>
      </p:ext>
    </p:extLst>
  </p:cSld>
  <p:clrMapOvr>
    <a:masterClrMapping/>
  </p:clrMapOvr>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766</TotalTime>
  <Words>962</Words>
  <Application>Microsoft Office PowerPoint</Application>
  <PresentationFormat>On-screen Show (4:3)</PresentationFormat>
  <Paragraphs>519</Paragraphs>
  <Slides>192</Slides>
  <Notes>192</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192</vt:i4>
      </vt:variant>
    </vt:vector>
  </HeadingPairs>
  <TitlesOfParts>
    <vt:vector size="199" baseType="lpstr">
      <vt:lpstr>Calibri</vt:lpstr>
      <vt:lpstr>Arial</vt:lpstr>
      <vt:lpstr>Roboto Mono</vt:lpstr>
      <vt:lpstr>Roboto</vt:lpstr>
      <vt:lpstr>3_Office Theme</vt:lpstr>
      <vt:lpstr>2_Office Theme</vt:lpstr>
      <vt:lpstr>Bitmap Image</vt:lpstr>
      <vt:lpstr>Introduction à la programmation avec python</vt:lpstr>
      <vt:lpstr>C'est quoi Python ?</vt:lpstr>
      <vt:lpstr>C'est quoi Python ?</vt:lpstr>
      <vt:lpstr>Installer Python</vt:lpstr>
      <vt:lpstr>Introduction au shell</vt:lpstr>
      <vt:lpstr>Premier contact avec Python</vt:lpstr>
      <vt:lpstr>Premier contact avec Python</vt:lpstr>
      <vt:lpstr>Premier contact avec Python</vt:lpstr>
      <vt:lpstr> Premier programme</vt:lpstr>
      <vt:lpstr> Premier programme</vt:lpstr>
      <vt:lpstr>Commentaires</vt:lpstr>
      <vt:lpstr>Notion de bloc d'instructions et d'indentation</vt:lpstr>
      <vt:lpstr>Notion de bloc d'instructions et d'indentation</vt:lpstr>
      <vt:lpstr>2 Variables </vt:lpstr>
      <vt:lpstr>Définition</vt:lpstr>
      <vt:lpstr>Définition</vt:lpstr>
      <vt:lpstr>Les types de variables</vt:lpstr>
      <vt:lpstr>Nommage</vt:lpstr>
      <vt:lpstr>Opérations sur les  types numériques</vt:lpstr>
      <vt:lpstr>Opérations sur les  types numériques</vt:lpstr>
      <vt:lpstr>Opérations sur les  types numériques</vt:lpstr>
      <vt:lpstr>Opérations sur les chaînes de caractères</vt:lpstr>
      <vt:lpstr>Opérations illicites</vt:lpstr>
      <vt:lpstr> La fonction type()</vt:lpstr>
      <vt:lpstr>Conversion de types</vt:lpstr>
      <vt:lpstr>Notes</vt:lpstr>
      <vt:lpstr>Exercice - Prédire le résultat : opérations</vt:lpstr>
      <vt:lpstr>Prédire le résultat : opérations et conversions de types</vt:lpstr>
      <vt:lpstr>3 Affichage</vt:lpstr>
      <vt:lpstr>La fonction print()</vt:lpstr>
      <vt:lpstr>La fonction print()</vt:lpstr>
      <vt:lpstr>La fonction print()</vt:lpstr>
      <vt:lpstr> Écriture formatée</vt:lpstr>
      <vt:lpstr> Écriture formatée</vt:lpstr>
      <vt:lpstr> Écriture formatée</vt:lpstr>
      <vt:lpstr> Écriture formatée</vt:lpstr>
      <vt:lpstr> Écriture formatée</vt:lpstr>
      <vt:lpstr> Écriture formatée</vt:lpstr>
      <vt:lpstr>Note sur le vocabulaire et la syntaxe</vt:lpstr>
      <vt:lpstr>4 Listes</vt:lpstr>
      <vt:lpstr>Définition</vt:lpstr>
      <vt:lpstr>Utilisation</vt:lpstr>
      <vt:lpstr>Opération sur les listes</vt:lpstr>
      <vt:lpstr>Opération sur les listes</vt:lpstr>
      <vt:lpstr>Indiçage négatif</vt:lpstr>
      <vt:lpstr>Tranches</vt:lpstr>
      <vt:lpstr>Tranches</vt:lpstr>
      <vt:lpstr>Fonction len()</vt:lpstr>
      <vt:lpstr>Fonction range() et list()</vt:lpstr>
      <vt:lpstr>Fonction range() et list()</vt:lpstr>
      <vt:lpstr> Listes de listes</vt:lpstr>
      <vt:lpstr>Exercice</vt:lpstr>
      <vt:lpstr>5 Boucles et comparaisons</vt:lpstr>
      <vt:lpstr>Boucle for</vt:lpstr>
      <vt:lpstr>Boucle for</vt:lpstr>
      <vt:lpstr>Boucle for</vt:lpstr>
      <vt:lpstr>Boucle for</vt:lpstr>
      <vt:lpstr>Fonction range()</vt:lpstr>
      <vt:lpstr>Fonction range()</vt:lpstr>
      <vt:lpstr> Nommage de la variable d'itération</vt:lpstr>
      <vt:lpstr>Itération sur les indices</vt:lpstr>
      <vt:lpstr>Itération sur les indices</vt:lpstr>
      <vt:lpstr>Comparaisons</vt:lpstr>
      <vt:lpstr>Comparaisons</vt:lpstr>
      <vt:lpstr>Comparaisons</vt:lpstr>
      <vt:lpstr>Boucles while</vt:lpstr>
      <vt:lpstr>Boucles while</vt:lpstr>
      <vt:lpstr>Exercices</vt:lpstr>
      <vt:lpstr>Exercices</vt:lpstr>
      <vt:lpstr>6- Tests</vt:lpstr>
      <vt:lpstr>Définition </vt:lpstr>
      <vt:lpstr>Tests à plusieurs cas </vt:lpstr>
      <vt:lpstr>Tests à plusieurs cas </vt:lpstr>
      <vt:lpstr>Importance de l'indentation</vt:lpstr>
      <vt:lpstr>Tests multiples</vt:lpstr>
      <vt:lpstr>Tests multiples</vt:lpstr>
      <vt:lpstr>Tests multiples</vt:lpstr>
      <vt:lpstr>Instructions break et continue</vt:lpstr>
      <vt:lpstr>Tests de valeur sur des floats</vt:lpstr>
      <vt:lpstr>Tests de valeur sur des floats</vt:lpstr>
      <vt:lpstr>7- Fichiers</vt:lpstr>
      <vt:lpstr>Méthode .readlines()</vt:lpstr>
      <vt:lpstr>Méthode .readlines()</vt:lpstr>
      <vt:lpstr>Méthode .readlines()</vt:lpstr>
      <vt:lpstr>Méthode .readlines()</vt:lpstr>
      <vt:lpstr>Méthode .read()</vt:lpstr>
      <vt:lpstr>Méthode .readline()</vt:lpstr>
      <vt:lpstr> Itérations directe sur le fichier</vt:lpstr>
      <vt:lpstr>Écriture dans un fichier</vt:lpstr>
      <vt:lpstr>Écriture dans un fichier</vt:lpstr>
      <vt:lpstr>Ouvrir deux fichiers avec l'instruction with</vt:lpstr>
      <vt:lpstr>Importance des conversions de types avec les fichiers</vt:lpstr>
      <vt:lpstr>8- Modules </vt:lpstr>
      <vt:lpstr>Définition</vt:lpstr>
      <vt:lpstr>Importation de modules</vt:lpstr>
      <vt:lpstr>Importation de modules</vt:lpstr>
      <vt:lpstr>Importation de modules</vt:lpstr>
      <vt:lpstr>Importation de modules</vt:lpstr>
      <vt:lpstr>Obtenir de l'aide sur les modules importés</vt:lpstr>
      <vt:lpstr>Obtenir de l'aide sur les modules importés</vt:lpstr>
      <vt:lpstr>Quelques modules courants</vt:lpstr>
      <vt:lpstr>Module sys : passage d'arguments</vt:lpstr>
      <vt:lpstr>Module sys : passage d'arguments</vt:lpstr>
      <vt:lpstr>Module sys : passage d'arguments</vt:lpstr>
      <vt:lpstr>Module sys : passage d'arguments</vt:lpstr>
      <vt:lpstr>Module sys : passage d'arguments</vt:lpstr>
      <vt:lpstr>Module sys : passage d'arguments</vt:lpstr>
      <vt:lpstr>9- Fonctions</vt:lpstr>
      <vt:lpstr>Principe et généralités</vt:lpstr>
      <vt:lpstr>Principe et généralités</vt:lpstr>
      <vt:lpstr>Principe et généralités</vt:lpstr>
      <vt:lpstr>Définition</vt:lpstr>
      <vt:lpstr>Définition</vt:lpstr>
      <vt:lpstr>Passage d'arguments</vt:lpstr>
      <vt:lpstr>Renvoi de résultats</vt:lpstr>
      <vt:lpstr>Arguments positionnels et arguments par mot-clé</vt:lpstr>
      <vt:lpstr>Arguments positionnels et arguments par mot-clé</vt:lpstr>
      <vt:lpstr>Arguments positionnels et arguments par mot-clé</vt:lpstr>
      <vt:lpstr>Arguments positionnels et arguments par mot-clé</vt:lpstr>
      <vt:lpstr>Variables locales et variables globales</vt:lpstr>
      <vt:lpstr>Variables locales et variables globales</vt:lpstr>
      <vt:lpstr>Variables locales et variables globales</vt:lpstr>
      <vt:lpstr>Variables locales et variables globales</vt:lpstr>
      <vt:lpstr>Variables locales et variables globales</vt:lpstr>
      <vt:lpstr>Variables locales et variables globales</vt:lpstr>
      <vt:lpstr>10- Plus sur chaînes de caractères  </vt:lpstr>
      <vt:lpstr>Chaînes de caractères et listes</vt:lpstr>
      <vt:lpstr>Chaînes de caractères et listes</vt:lpstr>
      <vt:lpstr>Caractères spéciaux</vt:lpstr>
      <vt:lpstr>Méthodes associées aux chaînes de caractères</vt:lpstr>
      <vt:lpstr>Méthodes associées aux chaînes de caractères</vt:lpstr>
      <vt:lpstr>Méthodes associées aux chaînes de caractères</vt:lpstr>
      <vt:lpstr>Méthodes associées aux chaînes de caractères</vt:lpstr>
      <vt:lpstr>Méthodes associées aux chaînes de caractères</vt:lpstr>
      <vt:lpstr>Extraction de valeurs numériques d'une chaîne de caractères</vt:lpstr>
      <vt:lpstr>Conversion d'une liste de chaînes de caractères en une chaîne de caractères</vt:lpstr>
      <vt:lpstr>Conversion d'une liste de chaînes de caractères en une chaîne de caractères</vt:lpstr>
      <vt:lpstr>Conversion d'une liste de chaînes de caractères en une chaîne de caractères</vt:lpstr>
      <vt:lpstr>11- Plus sur les listes</vt:lpstr>
      <vt:lpstr>.append()</vt:lpstr>
      <vt:lpstr>.insert() .del() .remove() </vt:lpstr>
      <vt:lpstr>.sort()  .count()  .reverse()</vt:lpstr>
      <vt:lpstr>Construction d'une liste par itération</vt:lpstr>
      <vt:lpstr>Construction d'une liste par itération</vt:lpstr>
      <vt:lpstr>Test d'appartenance</vt:lpstr>
      <vt:lpstr>Copie de listes</vt:lpstr>
      <vt:lpstr>Copie de listes</vt:lpstr>
      <vt:lpstr>Copie de listes</vt:lpstr>
      <vt:lpstr>Copie de listes</vt:lpstr>
      <vt:lpstr>Copie de listes</vt:lpstr>
      <vt:lpstr>12- Plus sur les fonctions  </vt:lpstr>
      <vt:lpstr>Appel d'une fonction dans une fonction</vt:lpstr>
      <vt:lpstr>Appel d'une fonction dans une fonctio</vt:lpstr>
      <vt:lpstr>Appel d'une fonction dans une fonctio</vt:lpstr>
      <vt:lpstr>Portée des variables</vt:lpstr>
      <vt:lpstr>Portée des variables</vt:lpstr>
      <vt:lpstr>Portée des variables</vt:lpstr>
      <vt:lpstr>Portée des listes</vt:lpstr>
      <vt:lpstr>Portée des listes</vt:lpstr>
      <vt:lpstr>Recommandations</vt:lpstr>
      <vt:lpstr>Recommandations</vt:lpstr>
      <vt:lpstr>Recommandations</vt:lpstr>
      <vt:lpstr>13- Dictionnaires et tuples  </vt:lpstr>
      <vt:lpstr>Dictionnaires</vt:lpstr>
      <vt:lpstr>Dictionnaires</vt:lpstr>
      <vt:lpstr> Itération sur les clés pour obtenir les valeurs</vt:lpstr>
      <vt:lpstr>Méthodes .keys() et .values()</vt:lpstr>
      <vt:lpstr>Existence d'une clé</vt:lpstr>
      <vt:lpstr>Liste de dictionnaires</vt:lpstr>
      <vt:lpstr>Tuples</vt:lpstr>
      <vt:lpstr>Tuples</vt:lpstr>
      <vt:lpstr>14- Création de modules  </vt:lpstr>
      <vt:lpstr>Création d'un module</vt:lpstr>
      <vt:lpstr>Utilisation de son propre module</vt:lpstr>
      <vt:lpstr>Les docstrings</vt:lpstr>
      <vt:lpstr>Les docstrings</vt:lpstr>
      <vt:lpstr>Visibilité des fonctions dans un module</vt:lpstr>
      <vt:lpstr>Module ou script ?</vt:lpstr>
      <vt:lpstr>Module ou script ?</vt:lpstr>
      <vt:lpstr>15- Bonnes pratiques en programmation Python  </vt:lpstr>
      <vt:lpstr>15- Bonnes pratiques en programmation Python  </vt:lpstr>
      <vt:lpstr>16- Expressions régulières et parsing  </vt:lpstr>
      <vt:lpstr>17- La programmation orientée objet (POO)  </vt:lpstr>
      <vt:lpstr>Construction d'une classe: La classe minimale</vt:lpstr>
      <vt:lpstr>Construction d'une classe: La classe minimale</vt:lpstr>
      <vt:lpstr>Construction d'une classe: La classe minimale</vt:lpstr>
      <vt:lpstr>Les attributs de classe</vt:lpstr>
      <vt:lpstr>Les méthodes</vt:lpstr>
      <vt:lpstr>Les méthodes</vt:lpstr>
      <vt:lpstr>Les méthodes</vt:lpstr>
      <vt:lpstr>18-  Fenêtres graphiques et Tkinter </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02 :: Introduction to Blockchain  The Bitcoin Blockchain   </dc:title>
  <dc:creator>rishik</dc:creator>
  <cp:lastModifiedBy>Ahmed Hosni</cp:lastModifiedBy>
  <cp:revision>172</cp:revision>
  <dcterms:created xsi:type="dcterms:W3CDTF">2012-09-27T10:11:07Z</dcterms:created>
  <dcterms:modified xsi:type="dcterms:W3CDTF">2019-12-08T10:08:45Z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0x01010039668769A69D98409B120A8F0C997A1300750D0261E1EFCC46A9FBC9BE55ECD7AB</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y fmtid="{D5CDD505-2E9C-101B-9397-08002B2CF9AE}" pid="6" name="Topics">
    <vt:lpwstr/>
  </property>
  <property fmtid="{D5CDD505-2E9C-101B-9397-08002B2CF9AE}" pid="7" name="Language">
    <vt:lpwstr>English</vt:lpwstr>
  </property>
  <property fmtid="{D5CDD505-2E9C-101B-9397-08002B2CF9AE}" pid="8" name="Classification">
    <vt:lpwstr>Public</vt:lpwstr>
  </property>
  <property fmtid="{D5CDD505-2E9C-101B-9397-08002B2CF9AE}" pid="9" name="ST OrganizationTaxHTField0">
    <vt:lpwstr/>
  </property>
  <property fmtid="{D5CDD505-2E9C-101B-9397-08002B2CF9AE}" pid="10" name="Doc Date">
    <vt:lpwstr>2012-03-02T14:54:27Z</vt:lpwstr>
  </property>
  <property fmtid="{D5CDD505-2E9C-101B-9397-08002B2CF9AE}" pid="11" name="RoutingRuleDescription">
    <vt:lpwstr/>
  </property>
  <property fmtid="{D5CDD505-2E9C-101B-9397-08002B2CF9AE}" pid="12" name="TopicsTaxHTField0">
    <vt:lpwstr/>
  </property>
  <property fmtid="{D5CDD505-2E9C-101B-9397-08002B2CF9AE}" pid="13" name="PublishingContact">
    <vt:lpwstr/>
  </property>
  <property fmtid="{D5CDD505-2E9C-101B-9397-08002B2CF9AE}" pid="14" name="hfd4f7438eb64b4fb2740c42c2d09f06">
    <vt:lpwstr/>
  </property>
  <property fmtid="{D5CDD505-2E9C-101B-9397-08002B2CF9AE}" pid="15" name="Sub TopicTaxHTField0">
    <vt:lpwstr/>
  </property>
</Properties>
</file>